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0" r:id="rId1"/>
  </p:sldMasterIdLst>
  <p:sldIdLst>
    <p:sldId id="256" r:id="rId2"/>
    <p:sldId id="257" r:id="rId3"/>
    <p:sldId id="258" r:id="rId4"/>
    <p:sldId id="259" r:id="rId5"/>
    <p:sldId id="260" r:id="rId6"/>
    <p:sldId id="261" r:id="rId7"/>
    <p:sldId id="262" r:id="rId8"/>
    <p:sldId id="263" r:id="rId9"/>
    <p:sldId id="264" r:id="rId10"/>
    <p:sldId id="267" r:id="rId11"/>
    <p:sldId id="266" r:id="rId12"/>
    <p:sldId id="265" r:id="rId13"/>
    <p:sldId id="268"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7" d="100"/>
          <a:sy n="87" d="100"/>
        </p:scale>
        <p:origin x="-120" y="-4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4AF466F-BDA4-4F18-9C7B-FF0A9A1B0E80}" type="datetime1">
              <a:rPr lang="en-US" smtClean="0"/>
              <a:pPr/>
              <a:t>12/01/15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FB4290-6522-4139-852E-05BD9E7F0D2E}" type="datetime1">
              <a:rPr lang="en-US" smtClean="0"/>
              <a:pPr/>
              <a:t>12/01/15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B955F9-81EA-47C5-8059-9E5C2B437C70}" type="datetime1">
              <a:rPr lang="en-US" smtClean="0"/>
              <a:pPr/>
              <a:t>12/01/15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EF607B-A47E-422C-9BEF-122CCDB7C526}" type="datetime1">
              <a:rPr lang="en-US" smtClean="0"/>
              <a:pPr/>
              <a:t>12/01/15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9A7CB-BEE6-4F99-898E-913F06E8E125}" type="datetime1">
              <a:rPr lang="en-US" smtClean="0"/>
              <a:pPr/>
              <a:t>12/01/15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EE300C-6FC5-4FC3-AF1A-075E4F50620D}" type="datetime1">
              <a:rPr lang="en-US" smtClean="0"/>
              <a:pPr/>
              <a:t>12/01/15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0D295D-4A77-4DEB-B04C-9F4282A8BC04}" type="datetime1">
              <a:rPr lang="en-US" smtClean="0"/>
              <a:pPr/>
              <a:t>12/01/15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B28685-4D0C-42D5-8013-B5904CD1FCBC}" type="datetime1">
              <a:rPr lang="en-US" smtClean="0"/>
              <a:pPr/>
              <a:t>12/01/15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226C0-9885-4BA9-BBFA-A52CBFEBB775}" type="datetime1">
              <a:rPr lang="en-US" smtClean="0"/>
              <a:pPr/>
              <a:t>12/01/15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EE1B38-C5EB-4D66-9137-0AFE9CDEDE8F}" type="datetime1">
              <a:rPr lang="en-US" smtClean="0"/>
              <a:pPr/>
              <a:t>12/01/15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327B613C-1AD7-49D3-885D-F654C5CDBAA6}" type="datetime1">
              <a:rPr lang="en-US" smtClean="0"/>
              <a:pPr/>
              <a:t>12/01/15</a:t>
            </a:fld>
            <a:endParaRPr lang="en-US" dirty="0"/>
          </a:p>
        </p:txBody>
      </p:sp>
      <p:sp>
        <p:nvSpPr>
          <p:cNvPr id="9" name="Slide Number Placeholder 8"/>
          <p:cNvSpPr>
            <a:spLocks noGrp="1"/>
          </p:cNvSpPr>
          <p:nvPr>
            <p:ph type="sldNum" sz="quarter" idx="11"/>
          </p:nvPr>
        </p:nvSpPr>
        <p:spPr/>
        <p:txBody>
          <a:bodyPr/>
          <a:lstStyle/>
          <a:p>
            <a:fld id="{6E2D2B3B-882E-40F3-A32F-6DD516915044}"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E2D2B3B-882E-40F3-A32F-6DD516915044}" type="slidenum">
              <a:rPr lang="en-US" smtClean="0"/>
              <a:pPr/>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27B613C-1AD7-49D3-885D-F654C5CDBAA6}" type="datetime1">
              <a:rPr lang="en-US" smtClean="0"/>
              <a:pPr/>
              <a:t>12/01/15</a:t>
            </a:fld>
            <a:endParaRPr lang="en-US" dirty="0"/>
          </a:p>
        </p:txBody>
      </p:sp>
    </p:spTree>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Lst>
  <p:hf sldNum="0"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drugbank.ca/drugs/DB00335" TargetMode="External"/><Relationship Id="rId4" Type="http://schemas.openxmlformats.org/officeDocument/2006/relationships/hyperlink" Target="http://www.drugbank.ca/drugs/DB00612" TargetMode="External"/><Relationship Id="rId5" Type="http://schemas.openxmlformats.org/officeDocument/2006/relationships/hyperlink" Target="http://www.drugbank.ca/drugs/DB01136" TargetMode="External"/><Relationship Id="rId6" Type="http://schemas.openxmlformats.org/officeDocument/2006/relationships/hyperlink" Target="http://www.drugbank.ca/drugs/DB00647" TargetMode="External"/><Relationship Id="rId1" Type="http://schemas.openxmlformats.org/officeDocument/2006/relationships/slideLayout" Target="../slideLayouts/slideLayout2.xml"/><Relationship Id="rId2" Type="http://schemas.openxmlformats.org/officeDocument/2006/relationships/hyperlink" Target="http://www.drugbank.ca/drugs/DB01193" TargetMode="External"/></Relationships>
</file>

<file path=ppt/slides/_rels/slide8.xml.rels><?xml version="1.0" encoding="UTF-8" standalone="yes"?>
<Relationships xmlns="http://schemas.openxmlformats.org/package/2006/relationships"><Relationship Id="rId11" Type="http://schemas.openxmlformats.org/officeDocument/2006/relationships/hyperlink" Target="http://www.drugbank.ca/drugs/DB00806" TargetMode="External"/><Relationship Id="rId12" Type="http://schemas.openxmlformats.org/officeDocument/2006/relationships/hyperlink" Target="http://www.drugbank.ca/drugs/DB01278" TargetMode="External"/><Relationship Id="rId13" Type="http://schemas.openxmlformats.org/officeDocument/2006/relationships/hyperlink" Target="http://www.drugbank.ca/drugs/DB00635" TargetMode="External"/><Relationship Id="rId14" Type="http://schemas.openxmlformats.org/officeDocument/2006/relationships/hyperlink" Target="http://www.drugbank.ca/drugs/DB00178" TargetMode="External"/><Relationship Id="rId1" Type="http://schemas.openxmlformats.org/officeDocument/2006/relationships/slideLayout" Target="../slideLayouts/slideLayout2.xml"/><Relationship Id="rId2" Type="http://schemas.openxmlformats.org/officeDocument/2006/relationships/hyperlink" Target="http://www.drugbank.ca/drugs/DB00280" TargetMode="External"/><Relationship Id="rId3" Type="http://schemas.openxmlformats.org/officeDocument/2006/relationships/hyperlink" Target="http://www.drugbank.ca/drugs/DB00584" TargetMode="External"/><Relationship Id="rId4" Type="http://schemas.openxmlformats.org/officeDocument/2006/relationships/hyperlink" Target="http://www.drugbank.ca/drugs/DB00668" TargetMode="External"/><Relationship Id="rId5" Type="http://schemas.openxmlformats.org/officeDocument/2006/relationships/hyperlink" Target="http://www.drugbank.ca/drugs/DB00187" TargetMode="External"/><Relationship Id="rId6" Type="http://schemas.openxmlformats.org/officeDocument/2006/relationships/hyperlink" Target="http://www.drugbank.ca/drugs/DB01039" TargetMode="External"/><Relationship Id="rId7" Type="http://schemas.openxmlformats.org/officeDocument/2006/relationships/hyperlink" Target="http://www.drugbank.ca/drugs/DB00472" TargetMode="External"/><Relationship Id="rId8" Type="http://schemas.openxmlformats.org/officeDocument/2006/relationships/hyperlink" Target="http://www.drugbank.ca/drugs/DB00999" TargetMode="External"/><Relationship Id="rId9" Type="http://schemas.openxmlformats.org/officeDocument/2006/relationships/hyperlink" Target="http://www.drugbank.ca/drugs/DB00678" TargetMode="External"/><Relationship Id="rId10" Type="http://schemas.openxmlformats.org/officeDocument/2006/relationships/hyperlink" Target="http://www.drugbank.ca/drugs/DB00104"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35118"/>
            <a:ext cx="7241068" cy="1678914"/>
          </a:xfrm>
        </p:spPr>
        <p:txBody>
          <a:bodyPr/>
          <a:lstStyle/>
          <a:p>
            <a:r>
              <a:rPr lang="en-US" dirty="0"/>
              <a:t>Insulin </a:t>
            </a:r>
            <a:r>
              <a:rPr lang="en-US" dirty="0" err="1"/>
              <a:t>Lispro</a:t>
            </a:r>
            <a:r>
              <a:rPr lang="en-US" dirty="0"/>
              <a:t> </a:t>
            </a:r>
          </a:p>
        </p:txBody>
      </p:sp>
      <p:sp>
        <p:nvSpPr>
          <p:cNvPr id="3" name="Subtitle 2"/>
          <p:cNvSpPr>
            <a:spLocks noGrp="1"/>
          </p:cNvSpPr>
          <p:nvPr>
            <p:ph type="subTitle" idx="1"/>
          </p:nvPr>
        </p:nvSpPr>
        <p:spPr>
          <a:xfrm>
            <a:off x="685800" y="3708211"/>
            <a:ext cx="6461760" cy="1930589"/>
          </a:xfrm>
        </p:spPr>
        <p:txBody>
          <a:bodyPr/>
          <a:lstStyle/>
          <a:p>
            <a:r>
              <a:rPr lang="en-US" b="1" dirty="0" err="1" smtClean="0">
                <a:solidFill>
                  <a:srgbClr val="2F2B20"/>
                </a:solidFill>
              </a:rPr>
              <a:t>Drugbank</a:t>
            </a:r>
            <a:r>
              <a:rPr lang="en-US" b="1" dirty="0" smtClean="0">
                <a:solidFill>
                  <a:srgbClr val="2F2B20"/>
                </a:solidFill>
              </a:rPr>
              <a:t> ID: </a:t>
            </a:r>
            <a:r>
              <a:rPr lang="en-US" dirty="0">
                <a:solidFill>
                  <a:srgbClr val="2F2B20"/>
                </a:solidFill>
              </a:rPr>
              <a:t>DB00046</a:t>
            </a:r>
            <a:r>
              <a:rPr lang="en-US" dirty="0">
                <a:solidFill>
                  <a:srgbClr val="2F2B20"/>
                </a:solidFill>
              </a:rPr>
              <a:t> </a:t>
            </a:r>
          </a:p>
          <a:p>
            <a:r>
              <a:rPr lang="en-US" b="1" dirty="0">
                <a:solidFill>
                  <a:srgbClr val="2F2B20"/>
                </a:solidFill>
              </a:rPr>
              <a:t>Protein chemical </a:t>
            </a:r>
            <a:r>
              <a:rPr lang="en-US" b="1" dirty="0" smtClean="0">
                <a:solidFill>
                  <a:srgbClr val="2F2B20"/>
                </a:solidFill>
              </a:rPr>
              <a:t>formula </a:t>
            </a:r>
            <a:r>
              <a:rPr lang="en-US" dirty="0" smtClean="0">
                <a:solidFill>
                  <a:srgbClr val="2F2B20"/>
                </a:solidFill>
              </a:rPr>
              <a:t>: C</a:t>
            </a:r>
            <a:r>
              <a:rPr lang="en-US" baseline="-25000" dirty="0" smtClean="0">
                <a:solidFill>
                  <a:srgbClr val="2F2B20"/>
                </a:solidFill>
              </a:rPr>
              <a:t>257</a:t>
            </a:r>
            <a:r>
              <a:rPr lang="en-US" dirty="0" smtClean="0">
                <a:solidFill>
                  <a:srgbClr val="2F2B20"/>
                </a:solidFill>
              </a:rPr>
              <a:t>H</a:t>
            </a:r>
            <a:r>
              <a:rPr lang="en-US" baseline="-25000" dirty="0" smtClean="0">
                <a:solidFill>
                  <a:srgbClr val="2F2B20"/>
                </a:solidFill>
              </a:rPr>
              <a:t>387</a:t>
            </a:r>
            <a:r>
              <a:rPr lang="en-US" dirty="0" smtClean="0">
                <a:solidFill>
                  <a:srgbClr val="2F2B20"/>
                </a:solidFill>
              </a:rPr>
              <a:t>N</a:t>
            </a:r>
            <a:r>
              <a:rPr lang="en-US" baseline="-25000" dirty="0" smtClean="0">
                <a:solidFill>
                  <a:srgbClr val="2F2B20"/>
                </a:solidFill>
              </a:rPr>
              <a:t>65</a:t>
            </a:r>
            <a:r>
              <a:rPr lang="en-US" dirty="0" smtClean="0">
                <a:solidFill>
                  <a:srgbClr val="2F2B20"/>
                </a:solidFill>
              </a:rPr>
              <a:t>O</a:t>
            </a:r>
            <a:r>
              <a:rPr lang="en-US" baseline="-25000" dirty="0" smtClean="0">
                <a:solidFill>
                  <a:srgbClr val="2F2B20"/>
                </a:solidFill>
              </a:rPr>
              <a:t>76</a:t>
            </a:r>
            <a:r>
              <a:rPr lang="en-US" dirty="0" smtClean="0">
                <a:solidFill>
                  <a:srgbClr val="2F2B20"/>
                </a:solidFill>
              </a:rPr>
              <a:t>S</a:t>
            </a:r>
            <a:r>
              <a:rPr lang="en-US" baseline="-25000" dirty="0" smtClean="0">
                <a:solidFill>
                  <a:srgbClr val="2F2B20"/>
                </a:solidFill>
              </a:rPr>
              <a:t>6</a:t>
            </a:r>
          </a:p>
          <a:p>
            <a:r>
              <a:rPr lang="en-US" b="1" dirty="0" smtClean="0">
                <a:solidFill>
                  <a:srgbClr val="2F2B20"/>
                </a:solidFill>
              </a:rPr>
              <a:t>Protein </a:t>
            </a:r>
            <a:r>
              <a:rPr lang="en-US" b="1" dirty="0">
                <a:solidFill>
                  <a:srgbClr val="2F2B20"/>
                </a:solidFill>
              </a:rPr>
              <a:t>average </a:t>
            </a:r>
            <a:r>
              <a:rPr lang="en-US" b="1" dirty="0" smtClean="0">
                <a:solidFill>
                  <a:srgbClr val="2F2B20"/>
                </a:solidFill>
              </a:rPr>
              <a:t>weight : </a:t>
            </a:r>
            <a:r>
              <a:rPr lang="en-US" dirty="0" smtClean="0">
                <a:solidFill>
                  <a:srgbClr val="2F2B20"/>
                </a:solidFill>
              </a:rPr>
              <a:t>5808.0000</a:t>
            </a:r>
          </a:p>
          <a:p>
            <a:r>
              <a:rPr lang="en-US" b="1" dirty="0">
                <a:solidFill>
                  <a:srgbClr val="2F2B20"/>
                </a:solidFill>
              </a:rPr>
              <a:t>Half-life</a:t>
            </a:r>
            <a:r>
              <a:rPr lang="en-US" dirty="0">
                <a:solidFill>
                  <a:srgbClr val="2F2B20"/>
                </a:solidFill>
              </a:rPr>
              <a:t> </a:t>
            </a:r>
            <a:r>
              <a:rPr lang="en-US" dirty="0" smtClean="0">
                <a:solidFill>
                  <a:srgbClr val="2F2B20"/>
                </a:solidFill>
              </a:rPr>
              <a:t>:  </a:t>
            </a:r>
            <a:r>
              <a:rPr lang="en-US" dirty="0" err="1">
                <a:solidFill>
                  <a:srgbClr val="2F2B20"/>
                </a:solidFill>
              </a:rPr>
              <a:t>SubQ</a:t>
            </a:r>
            <a:r>
              <a:rPr lang="en-US" dirty="0">
                <a:solidFill>
                  <a:srgbClr val="2F2B20"/>
                </a:solidFill>
              </a:rPr>
              <a:t> administration = 1 hour</a:t>
            </a:r>
            <a:r>
              <a:rPr lang="en-US" dirty="0">
                <a:solidFill>
                  <a:srgbClr val="2F2B20"/>
                </a:solidFill>
              </a:rPr>
              <a:t> </a:t>
            </a:r>
          </a:p>
        </p:txBody>
      </p:sp>
    </p:spTree>
    <p:extLst>
      <p:ext uri="{BB962C8B-B14F-4D97-AF65-F5344CB8AC3E}">
        <p14:creationId xmlns:p14="http://schemas.microsoft.com/office/powerpoint/2010/main" val="2692726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8974" y="262787"/>
            <a:ext cx="7858226" cy="6138013"/>
          </a:xfrm>
        </p:spPr>
        <p:txBody>
          <a:bodyPr/>
          <a:lstStyle/>
          <a:p>
            <a:pPr marL="114300" indent="0">
              <a:buNone/>
            </a:pPr>
            <a:r>
              <a:rPr lang="en-US" b="1" dirty="0"/>
              <a:t>Brands</a:t>
            </a:r>
            <a:r>
              <a:rPr lang="en-US" dirty="0"/>
              <a:t> </a:t>
            </a:r>
            <a:r>
              <a:rPr lang="en-US" dirty="0" smtClean="0"/>
              <a:t>: </a:t>
            </a:r>
            <a:r>
              <a:rPr lang="en-US" sz="1800" dirty="0"/>
              <a:t>Humalog </a:t>
            </a:r>
            <a:r>
              <a:rPr lang="en-US" sz="1800" dirty="0" smtClean="0"/>
              <a:t>, </a:t>
            </a:r>
            <a:r>
              <a:rPr lang="en-US" sz="1800" dirty="0"/>
              <a:t>Humalog </a:t>
            </a:r>
            <a:r>
              <a:rPr lang="en-US" sz="1800" dirty="0" err="1"/>
              <a:t>KwikPen</a:t>
            </a:r>
            <a:r>
              <a:rPr lang="en-US" sz="1800" dirty="0"/>
              <a:t> </a:t>
            </a:r>
            <a:r>
              <a:rPr lang="en-US" sz="1800" dirty="0" smtClean="0"/>
              <a:t>, </a:t>
            </a:r>
            <a:r>
              <a:rPr lang="en-US" sz="1800" dirty="0"/>
              <a:t>Humalog Pen </a:t>
            </a:r>
            <a:endParaRPr lang="en-US" sz="1800" dirty="0" smtClean="0"/>
          </a:p>
          <a:p>
            <a:pPr marL="114300" indent="0">
              <a:buNone/>
            </a:pPr>
            <a:r>
              <a:rPr lang="en-US" b="1" dirty="0"/>
              <a:t>Company</a:t>
            </a:r>
            <a:r>
              <a:rPr lang="en-US" dirty="0"/>
              <a:t> </a:t>
            </a:r>
            <a:r>
              <a:rPr lang="en-US" dirty="0" smtClean="0"/>
              <a:t>: </a:t>
            </a:r>
            <a:r>
              <a:rPr lang="en-US" sz="1800" dirty="0"/>
              <a:t>Eli Lilly</a:t>
            </a:r>
            <a:r>
              <a:rPr lang="en-US" sz="1800" dirty="0"/>
              <a:t> </a:t>
            </a:r>
            <a:endParaRPr lang="en-US" sz="1800" dirty="0" smtClean="0"/>
          </a:p>
          <a:p>
            <a:pPr marL="114300" indent="0">
              <a:buNone/>
            </a:pPr>
            <a:r>
              <a:rPr lang="en-US" b="1" dirty="0"/>
              <a:t>Description</a:t>
            </a:r>
            <a:r>
              <a:rPr lang="en-US" dirty="0"/>
              <a:t> </a:t>
            </a:r>
            <a:r>
              <a:rPr lang="en-US" dirty="0" smtClean="0"/>
              <a:t>: </a:t>
            </a:r>
            <a:r>
              <a:rPr lang="en-US" sz="1800" dirty="0"/>
              <a:t>HUMALOG® (insulin </a:t>
            </a:r>
            <a:r>
              <a:rPr lang="en-US" sz="1800" dirty="0" err="1"/>
              <a:t>lispro</a:t>
            </a:r>
            <a:r>
              <a:rPr lang="en-US" sz="1800" dirty="0"/>
              <a:t> injection, USP [</a:t>
            </a:r>
            <a:r>
              <a:rPr lang="en-US" sz="1800" dirty="0" err="1"/>
              <a:t>rDNA</a:t>
            </a:r>
            <a:r>
              <a:rPr lang="en-US" sz="1800" dirty="0"/>
              <a:t> origin]) is a rapid-acting human insulin analog used to lower blood glucose. Insulin </a:t>
            </a:r>
            <a:r>
              <a:rPr lang="en-US" sz="1800" dirty="0" err="1"/>
              <a:t>lispro</a:t>
            </a:r>
            <a:r>
              <a:rPr lang="en-US" sz="1800" dirty="0"/>
              <a:t> is produced by recombinant DNA technology utilizing a non-pathogenic laboratory strain of Escherichia coli. Insulin </a:t>
            </a:r>
            <a:r>
              <a:rPr lang="en-US" sz="1800" dirty="0" err="1"/>
              <a:t>lispro</a:t>
            </a:r>
            <a:r>
              <a:rPr lang="en-US" sz="1800" dirty="0"/>
              <a:t> differs from human insulin in that the amino acid </a:t>
            </a:r>
            <a:r>
              <a:rPr lang="en-US" sz="1800" dirty="0" err="1"/>
              <a:t>proline</a:t>
            </a:r>
            <a:r>
              <a:rPr lang="en-US" sz="1800" dirty="0"/>
              <a:t> at position B28 is replaced by lysine and the lysine in position B29 is replaced by </a:t>
            </a:r>
            <a:r>
              <a:rPr lang="en-US" sz="1800" dirty="0" err="1"/>
              <a:t>proline</a:t>
            </a:r>
            <a:r>
              <a:rPr lang="en-US" sz="1800" dirty="0"/>
              <a:t>. Chemically, it is Lys(B28), Pro(B29) human insulin analog and has the empirical formula C257H383N65O77S6 and a molecular weight of 5808, both identical to that of human insulin.</a:t>
            </a:r>
            <a:r>
              <a:rPr lang="en-US" sz="1800" dirty="0"/>
              <a:t> </a:t>
            </a:r>
            <a:endParaRPr lang="en-US" sz="1800" dirty="0" smtClean="0"/>
          </a:p>
          <a:p>
            <a:pPr marL="114300" indent="0">
              <a:buNone/>
            </a:pPr>
            <a:r>
              <a:rPr lang="en-US" b="1" dirty="0"/>
              <a:t>Used For/Prescribed for</a:t>
            </a:r>
            <a:r>
              <a:rPr lang="en-US" dirty="0"/>
              <a:t> </a:t>
            </a:r>
            <a:r>
              <a:rPr lang="en-US" dirty="0" smtClean="0"/>
              <a:t>:  </a:t>
            </a:r>
            <a:r>
              <a:rPr lang="en-US" sz="1800" dirty="0"/>
              <a:t>Humalog is used to treat type 1 (insulin-dependent) diabetes in adults. It is usually given together with another long-acting insulin.</a:t>
            </a:r>
            <a:br>
              <a:rPr lang="en-US" sz="1800" dirty="0"/>
            </a:br>
            <a:r>
              <a:rPr lang="en-US" sz="1800" dirty="0" smtClean="0"/>
              <a:t>Humalog </a:t>
            </a:r>
            <a:r>
              <a:rPr lang="en-US" sz="1800" dirty="0"/>
              <a:t>is also used together with oral (taken by mouth) medications to treat type 2 (non insulin-dependent) diabetes in adults.</a:t>
            </a:r>
            <a:r>
              <a:rPr lang="en-US" sz="1800" dirty="0"/>
              <a:t> </a:t>
            </a:r>
            <a:endParaRPr lang="en-US" sz="1800" dirty="0" smtClean="0"/>
          </a:p>
          <a:p>
            <a:pPr marL="114300" indent="0">
              <a:buNone/>
            </a:pPr>
            <a:r>
              <a:rPr lang="en-US" b="1" dirty="0"/>
              <a:t>Form</a:t>
            </a:r>
            <a:r>
              <a:rPr lang="en-US" dirty="0"/>
              <a:t> </a:t>
            </a:r>
            <a:r>
              <a:rPr lang="en-US" dirty="0" smtClean="0"/>
              <a:t>:  </a:t>
            </a:r>
            <a:r>
              <a:rPr lang="en-US" sz="1800" dirty="0"/>
              <a:t>sterile, aqueous, clear, and colorless solution</a:t>
            </a:r>
            <a:r>
              <a:rPr lang="en-US" sz="1800" dirty="0"/>
              <a:t> </a:t>
            </a:r>
            <a:endParaRPr lang="en-US" sz="1800" dirty="0" smtClean="0"/>
          </a:p>
          <a:p>
            <a:pPr marL="114300" indent="0">
              <a:buNone/>
            </a:pPr>
            <a:r>
              <a:rPr lang="en-US" b="1" dirty="0"/>
              <a:t>Route of administration</a:t>
            </a:r>
            <a:r>
              <a:rPr lang="en-US" dirty="0"/>
              <a:t> </a:t>
            </a:r>
            <a:r>
              <a:rPr lang="en-US" dirty="0" smtClean="0"/>
              <a:t>: </a:t>
            </a:r>
            <a:r>
              <a:rPr lang="en-US" sz="1800" dirty="0"/>
              <a:t>subcutaneous and intravenous injection</a:t>
            </a:r>
            <a:r>
              <a:rPr lang="en-US" sz="1800" dirty="0"/>
              <a:t> </a:t>
            </a:r>
          </a:p>
          <a:p>
            <a:pPr marL="114300" indent="0">
              <a:buNone/>
            </a:pPr>
            <a:endParaRPr lang="en-US" sz="1800" dirty="0"/>
          </a:p>
        </p:txBody>
      </p:sp>
    </p:spTree>
    <p:extLst>
      <p:ext uri="{BB962C8B-B14F-4D97-AF65-F5344CB8AC3E}">
        <p14:creationId xmlns:p14="http://schemas.microsoft.com/office/powerpoint/2010/main" val="14689880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8974" y="248187"/>
            <a:ext cx="7858226" cy="6452871"/>
          </a:xfrm>
        </p:spPr>
        <p:txBody>
          <a:bodyPr>
            <a:normAutofit lnSpcReduction="10000"/>
          </a:bodyPr>
          <a:lstStyle/>
          <a:p>
            <a:pPr marL="114300" indent="0">
              <a:buNone/>
            </a:pPr>
            <a:r>
              <a:rPr lang="en-US" b="1" dirty="0"/>
              <a:t>Formulation</a:t>
            </a:r>
            <a:r>
              <a:rPr lang="en-US" dirty="0"/>
              <a:t> </a:t>
            </a:r>
            <a:r>
              <a:rPr lang="en-US" sz="1800" dirty="0" smtClean="0"/>
              <a:t>:  </a:t>
            </a:r>
            <a:r>
              <a:rPr lang="en-US" sz="1800" dirty="0"/>
              <a:t> Each milliliter of HUMALOG contains insulin </a:t>
            </a:r>
            <a:r>
              <a:rPr lang="en-US" sz="1800" dirty="0" err="1"/>
              <a:t>lispro</a:t>
            </a:r>
            <a:r>
              <a:rPr lang="en-US" sz="1800" dirty="0"/>
              <a:t> 100 units, 16 mg glycerin, 1.88 mg dibasic sodium phosphate, 3.15 mg </a:t>
            </a:r>
            <a:r>
              <a:rPr lang="en-US" sz="1800" dirty="0" err="1"/>
              <a:t>Metacresol</a:t>
            </a:r>
            <a:r>
              <a:rPr lang="en-US" sz="1800" dirty="0"/>
              <a:t>, zinc oxide content adjusted to provide 0.0197 mg zinc ion, trace amounts of phenol, and Water for Injection. Insulin </a:t>
            </a:r>
            <a:r>
              <a:rPr lang="en-US" sz="1800" dirty="0" err="1"/>
              <a:t>lispro</a:t>
            </a:r>
            <a:r>
              <a:rPr lang="en-US" sz="1800" dirty="0"/>
              <a:t> has a pH of 7.0 to 7.8. The pH is adjusted by addition of aqueous solutions of hydrochloric acid 10% and/or sodium hydroxide 10%.</a:t>
            </a:r>
            <a:r>
              <a:rPr lang="en-US" sz="1800" dirty="0"/>
              <a:t> </a:t>
            </a:r>
            <a:endParaRPr lang="en-US" sz="1800" dirty="0" smtClean="0"/>
          </a:p>
          <a:p>
            <a:pPr marL="114300" indent="0">
              <a:buNone/>
            </a:pPr>
            <a:r>
              <a:rPr lang="en-US" b="1" dirty="0"/>
              <a:t>Dosage </a:t>
            </a:r>
            <a:r>
              <a:rPr lang="en-US" b="1" dirty="0" smtClean="0"/>
              <a:t>:  </a:t>
            </a:r>
            <a:r>
              <a:rPr lang="en-US" sz="1800" dirty="0"/>
              <a:t>The total daily insulin requirement may vary and is usually between 0.5 to 1 unit/kg/day. Insulin requirements may be altered during stress, major illness, or with changes in exercise, meal patterns, or </a:t>
            </a:r>
            <a:r>
              <a:rPr lang="en-US" sz="1800" dirty="0" err="1"/>
              <a:t>coadministered</a:t>
            </a:r>
            <a:r>
              <a:rPr lang="en-US" sz="1800" dirty="0"/>
              <a:t> </a:t>
            </a:r>
            <a:r>
              <a:rPr lang="en-US" sz="1800" dirty="0" err="1"/>
              <a:t>drugs.HUMALOG</a:t>
            </a:r>
            <a:r>
              <a:rPr lang="en-US" sz="1800" dirty="0"/>
              <a:t> should be given within 15 minutes before a meal or immediately after a meal.</a:t>
            </a:r>
            <a:r>
              <a:rPr lang="en-US" sz="1800" dirty="0"/>
              <a:t> </a:t>
            </a:r>
            <a:endParaRPr lang="en-US" sz="1800" dirty="0" smtClean="0"/>
          </a:p>
          <a:p>
            <a:pPr marL="114300" indent="0">
              <a:buNone/>
            </a:pPr>
            <a:r>
              <a:rPr lang="en-US" b="1" dirty="0"/>
              <a:t>Contraindication</a:t>
            </a:r>
            <a:r>
              <a:rPr lang="en-US" dirty="0"/>
              <a:t> </a:t>
            </a:r>
            <a:r>
              <a:rPr lang="en-US" dirty="0" smtClean="0"/>
              <a:t>: </a:t>
            </a:r>
            <a:r>
              <a:rPr lang="en-US" sz="1800" dirty="0"/>
              <a:t>HUMALOG is contraindicated:</a:t>
            </a:r>
            <a:br>
              <a:rPr lang="en-US" sz="1800" dirty="0"/>
            </a:br>
            <a:r>
              <a:rPr lang="en-US" sz="1800" dirty="0" smtClean="0"/>
              <a:t>    </a:t>
            </a:r>
            <a:r>
              <a:rPr lang="en-US" sz="1800" dirty="0"/>
              <a:t>during episodes of hypoglycemia</a:t>
            </a:r>
            <a:br>
              <a:rPr lang="en-US" sz="1800" dirty="0"/>
            </a:br>
            <a:r>
              <a:rPr lang="en-US" sz="1800" dirty="0"/>
              <a:t>    in patients who are hypersensitive to HUMALOG or to any of its excipients.</a:t>
            </a:r>
            <a:br>
              <a:rPr lang="en-US" sz="1800" dirty="0"/>
            </a:br>
            <a:r>
              <a:rPr lang="en-US" b="1" dirty="0"/>
              <a:t>Side effects</a:t>
            </a:r>
            <a:r>
              <a:rPr lang="en-US" dirty="0"/>
              <a:t> </a:t>
            </a:r>
            <a:r>
              <a:rPr lang="en-US" dirty="0" smtClean="0"/>
              <a:t>: </a:t>
            </a:r>
            <a:r>
              <a:rPr lang="en-US" sz="1800" dirty="0"/>
              <a:t>Common Humalog side effects may include:</a:t>
            </a:r>
            <a:br>
              <a:rPr lang="en-US" sz="1800" dirty="0"/>
            </a:br>
            <a:r>
              <a:rPr lang="en-US" sz="1800" dirty="0" smtClean="0"/>
              <a:t>    </a:t>
            </a:r>
            <a:r>
              <a:rPr lang="en-US" sz="1800" dirty="0"/>
              <a:t>low blood sugar--headache, hunger, weakness, sweating, confusion, irritability, dizziness, fast heart rate, or feeling jittery.</a:t>
            </a:r>
            <a:br>
              <a:rPr lang="en-US" sz="1800" dirty="0"/>
            </a:br>
            <a:r>
              <a:rPr lang="en-US" b="1" dirty="0"/>
              <a:t>Drug Interaction </a:t>
            </a:r>
            <a:r>
              <a:rPr lang="en-US" b="1" dirty="0" smtClean="0"/>
              <a:t>:</a:t>
            </a:r>
            <a:r>
              <a:rPr lang="en-US" sz="1800" b="1" dirty="0" smtClean="0"/>
              <a:t>  </a:t>
            </a:r>
            <a:r>
              <a:rPr lang="en-US" sz="1800" dirty="0"/>
              <a:t> total of 800 drugs (5324 brand and generic names) are known to interact with Humalog (insulin </a:t>
            </a:r>
            <a:r>
              <a:rPr lang="en-US" sz="1800" dirty="0" err="1"/>
              <a:t>lispro</a:t>
            </a:r>
            <a:r>
              <a:rPr lang="en-US" sz="1800" dirty="0"/>
              <a:t>).</a:t>
            </a:r>
            <a:br>
              <a:rPr lang="en-US" sz="1800" dirty="0"/>
            </a:br>
            <a:r>
              <a:rPr lang="en-US" sz="1800" dirty="0" smtClean="0"/>
              <a:t>    </a:t>
            </a:r>
            <a:r>
              <a:rPr lang="en-US" sz="1800" dirty="0"/>
              <a:t>1 major drug interactions (3 brand and generic names)</a:t>
            </a:r>
            <a:br>
              <a:rPr lang="en-US" sz="1800" dirty="0"/>
            </a:br>
            <a:r>
              <a:rPr lang="en-US" sz="1800" dirty="0"/>
              <a:t>    710 moderate drug interactions (4727 brand and generic names)</a:t>
            </a:r>
            <a:br>
              <a:rPr lang="en-US" sz="1800" dirty="0"/>
            </a:br>
            <a:r>
              <a:rPr lang="en-US" sz="1800" dirty="0"/>
              <a:t>    89 minor drug interactions (594 brand and generic names)</a:t>
            </a:r>
            <a:r>
              <a:rPr lang="en-US" sz="1800" dirty="0"/>
              <a:t> </a:t>
            </a:r>
          </a:p>
        </p:txBody>
      </p:sp>
    </p:spTree>
    <p:extLst>
      <p:ext uri="{BB962C8B-B14F-4D97-AF65-F5344CB8AC3E}">
        <p14:creationId xmlns:p14="http://schemas.microsoft.com/office/powerpoint/2010/main" val="28038947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179" y="291985"/>
            <a:ext cx="7902021" cy="6108815"/>
          </a:xfrm>
        </p:spPr>
        <p:txBody>
          <a:bodyPr/>
          <a:lstStyle/>
          <a:p>
            <a:pPr marL="114300" indent="0">
              <a:buNone/>
            </a:pPr>
            <a:r>
              <a:rPr lang="en-US" b="1" dirty="0"/>
              <a:t> </a:t>
            </a:r>
            <a:r>
              <a:rPr lang="en-US" b="1" dirty="0" err="1"/>
              <a:t>Genral</a:t>
            </a:r>
            <a:r>
              <a:rPr lang="en-US" b="1" dirty="0"/>
              <a:t> </a:t>
            </a:r>
            <a:r>
              <a:rPr lang="en-US" b="1" dirty="0" smtClean="0"/>
              <a:t>References</a:t>
            </a:r>
          </a:p>
          <a:p>
            <a:pPr marL="114300" indent="0">
              <a:buNone/>
            </a:pPr>
            <a:r>
              <a:rPr lang="en-US" sz="1800" dirty="0"/>
              <a:t># Miles HL, </a:t>
            </a:r>
            <a:r>
              <a:rPr lang="en-US" sz="1800" dirty="0" err="1"/>
              <a:t>Acerini</a:t>
            </a:r>
            <a:r>
              <a:rPr lang="en-US" sz="1800" dirty="0"/>
              <a:t> CL: Insulin analog preparations and their use in children and adolescents with type 1 diabetes mellitus. </a:t>
            </a:r>
            <a:r>
              <a:rPr lang="en-US" sz="1800" dirty="0" err="1"/>
              <a:t>Paediatr</a:t>
            </a:r>
            <a:r>
              <a:rPr lang="en-US" sz="1800" dirty="0"/>
              <a:t> Drugs. 2008;10(3):163-76. "</a:t>
            </a:r>
            <a:r>
              <a:rPr lang="en-US" sz="1800" dirty="0" err="1"/>
              <a:t>Pubmed</a:t>
            </a:r>
            <a:r>
              <a:rPr lang="en-US" sz="1800" dirty="0"/>
              <a:t>":http://</a:t>
            </a:r>
            <a:r>
              <a:rPr lang="en-US" sz="1800" dirty="0" err="1"/>
              <a:t>www.ncbi.nlm.nih.gov</a:t>
            </a:r>
            <a:r>
              <a:rPr lang="en-US" sz="1800" dirty="0"/>
              <a:t>/</a:t>
            </a:r>
            <a:r>
              <a:rPr lang="en-US" sz="1800" dirty="0" err="1"/>
              <a:t>pubmed</a:t>
            </a:r>
            <a:r>
              <a:rPr lang="en-US" sz="1800" dirty="0"/>
              <a:t>/</a:t>
            </a:r>
            <a:r>
              <a:rPr lang="en-US" sz="1800" dirty="0" smtClean="0"/>
              <a:t>18454569</a:t>
            </a:r>
          </a:p>
          <a:p>
            <a:pPr marL="114300" indent="0">
              <a:buNone/>
            </a:pPr>
            <a:r>
              <a:rPr lang="en-US" sz="1800" dirty="0" smtClean="0"/>
              <a:t># </a:t>
            </a:r>
            <a:r>
              <a:rPr lang="en-US" sz="1800" dirty="0" err="1"/>
              <a:t>Zib</a:t>
            </a:r>
            <a:r>
              <a:rPr lang="en-US" sz="1800" dirty="0"/>
              <a:t> I, </a:t>
            </a:r>
            <a:r>
              <a:rPr lang="en-US" sz="1800" dirty="0" err="1"/>
              <a:t>Raskin</a:t>
            </a:r>
            <a:r>
              <a:rPr lang="en-US" sz="1800" dirty="0"/>
              <a:t> P: Novel insulin analogues and its </a:t>
            </a:r>
            <a:r>
              <a:rPr lang="en-US" sz="1800" dirty="0" err="1"/>
              <a:t>mitogenic</a:t>
            </a:r>
            <a:r>
              <a:rPr lang="en-US" sz="1800" dirty="0"/>
              <a:t> potential. Diabetes </a:t>
            </a:r>
            <a:r>
              <a:rPr lang="en-US" sz="1800" dirty="0" err="1"/>
              <a:t>Obes</a:t>
            </a:r>
            <a:r>
              <a:rPr lang="en-US" sz="1800" dirty="0"/>
              <a:t> </a:t>
            </a:r>
            <a:r>
              <a:rPr lang="en-US" sz="1800" dirty="0" err="1"/>
              <a:t>Metab</a:t>
            </a:r>
            <a:r>
              <a:rPr lang="en-US" sz="1800" dirty="0"/>
              <a:t>. 2006 Nov;8(6):611-20. "</a:t>
            </a:r>
            <a:r>
              <a:rPr lang="en-US" sz="1800" dirty="0" err="1"/>
              <a:t>Pubmed</a:t>
            </a:r>
            <a:r>
              <a:rPr lang="en-US" sz="1800" dirty="0"/>
              <a:t>":http://</a:t>
            </a:r>
            <a:r>
              <a:rPr lang="en-US" sz="1800" dirty="0" err="1"/>
              <a:t>www.ncbi.nlm.nih.gov</a:t>
            </a:r>
            <a:r>
              <a:rPr lang="en-US" sz="1800" dirty="0"/>
              <a:t>/</a:t>
            </a:r>
            <a:r>
              <a:rPr lang="en-US" sz="1800" dirty="0" err="1"/>
              <a:t>pubmed</a:t>
            </a:r>
            <a:r>
              <a:rPr lang="en-US" sz="1800" dirty="0"/>
              <a:t>/17026485</a:t>
            </a:r>
            <a:r>
              <a:rPr lang="en-US" sz="1800" dirty="0"/>
              <a:t>  </a:t>
            </a:r>
          </a:p>
        </p:txBody>
      </p:sp>
    </p:spTree>
    <p:extLst>
      <p:ext uri="{BB962C8B-B14F-4D97-AF65-F5344CB8AC3E}">
        <p14:creationId xmlns:p14="http://schemas.microsoft.com/office/powerpoint/2010/main" val="24250374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8974" y="175191"/>
            <a:ext cx="7858226" cy="6225609"/>
          </a:xfrm>
        </p:spPr>
        <p:txBody>
          <a:bodyPr/>
          <a:lstStyle/>
          <a:p>
            <a:pPr marL="114300" indent="0">
              <a:buNone/>
            </a:pPr>
            <a:r>
              <a:rPr lang="en-US" b="1" dirty="0" err="1"/>
              <a:t>Refrence</a:t>
            </a:r>
            <a:r>
              <a:rPr lang="en-US" dirty="0"/>
              <a:t> </a:t>
            </a:r>
            <a:endParaRPr lang="en-US" dirty="0" smtClean="0"/>
          </a:p>
          <a:p>
            <a:pPr marL="114300" indent="0">
              <a:buNone/>
            </a:pPr>
            <a:r>
              <a:rPr lang="en-US" dirty="0"/>
              <a:t>http://</a:t>
            </a:r>
            <a:r>
              <a:rPr lang="en-US" dirty="0" err="1"/>
              <a:t>pi.lilly.com</a:t>
            </a:r>
            <a:r>
              <a:rPr lang="en-US" dirty="0"/>
              <a:t>/us/</a:t>
            </a:r>
            <a:r>
              <a:rPr lang="en-US" dirty="0" err="1"/>
              <a:t>humalog</a:t>
            </a:r>
            <a:r>
              <a:rPr lang="en-US" dirty="0"/>
              <a:t>-pen-</a:t>
            </a:r>
            <a:r>
              <a:rPr lang="en-US" dirty="0" err="1"/>
              <a:t>pi.pdf</a:t>
            </a:r>
            <a:r>
              <a:rPr lang="en-US" dirty="0"/>
              <a:t> </a:t>
            </a:r>
            <a:endParaRPr lang="en-US" dirty="0" smtClean="0"/>
          </a:p>
          <a:p>
            <a:pPr marL="114300" indent="0">
              <a:buNone/>
            </a:pPr>
            <a:r>
              <a:rPr lang="en-US" dirty="0" smtClean="0"/>
              <a:t>http</a:t>
            </a:r>
            <a:r>
              <a:rPr lang="en-US" dirty="0"/>
              <a:t>://</a:t>
            </a:r>
            <a:r>
              <a:rPr lang="en-US" dirty="0" err="1"/>
              <a:t>www.drugs.com</a:t>
            </a:r>
            <a:r>
              <a:rPr lang="en-US" dirty="0"/>
              <a:t>/</a:t>
            </a:r>
            <a:r>
              <a:rPr lang="en-US" dirty="0" err="1"/>
              <a:t>humalog.html</a:t>
            </a:r>
            <a:r>
              <a:rPr lang="en-US" dirty="0"/>
              <a:t> </a:t>
            </a:r>
            <a:endParaRPr lang="en-US" dirty="0" smtClean="0"/>
          </a:p>
          <a:p>
            <a:pPr marL="114300" indent="0">
              <a:buNone/>
            </a:pPr>
            <a:r>
              <a:rPr lang="en-US" dirty="0" smtClean="0"/>
              <a:t>http</a:t>
            </a:r>
            <a:r>
              <a:rPr lang="en-US" dirty="0"/>
              <a:t>://</a:t>
            </a:r>
            <a:r>
              <a:rPr lang="en-US" dirty="0" err="1"/>
              <a:t>www.rxlist.com</a:t>
            </a:r>
            <a:r>
              <a:rPr lang="en-US" dirty="0"/>
              <a:t>/</a:t>
            </a:r>
            <a:r>
              <a:rPr lang="en-US" dirty="0" err="1"/>
              <a:t>humalog-drug.htm</a:t>
            </a:r>
            <a:r>
              <a:rPr lang="en-US" dirty="0"/>
              <a:t> </a:t>
            </a:r>
          </a:p>
        </p:txBody>
      </p:sp>
    </p:spTree>
    <p:extLst>
      <p:ext uri="{BB962C8B-B14F-4D97-AF65-F5344CB8AC3E}">
        <p14:creationId xmlns:p14="http://schemas.microsoft.com/office/powerpoint/2010/main" val="2124024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8974" y="248187"/>
            <a:ext cx="7858226" cy="6152613"/>
          </a:xfrm>
        </p:spPr>
        <p:txBody>
          <a:bodyPr/>
          <a:lstStyle/>
          <a:p>
            <a:pPr marL="114300" indent="0">
              <a:lnSpc>
                <a:spcPct val="150000"/>
              </a:lnSpc>
              <a:buNone/>
            </a:pPr>
            <a:r>
              <a:rPr lang="en-US" b="1" dirty="0"/>
              <a:t>Description</a:t>
            </a:r>
            <a:r>
              <a:rPr lang="en-US" dirty="0"/>
              <a:t> </a:t>
            </a:r>
            <a:endParaRPr lang="en-US" dirty="0" smtClean="0"/>
          </a:p>
          <a:p>
            <a:pPr marL="114300" indent="0">
              <a:lnSpc>
                <a:spcPct val="150000"/>
              </a:lnSpc>
              <a:buNone/>
            </a:pPr>
            <a:r>
              <a:rPr lang="en-US" sz="1800" dirty="0"/>
              <a:t>Insulin </a:t>
            </a:r>
            <a:r>
              <a:rPr lang="en-US" sz="1800" dirty="0" err="1"/>
              <a:t>lispro</a:t>
            </a:r>
            <a:r>
              <a:rPr lang="en-US" sz="1800" dirty="0"/>
              <a:t> is a recombinant human insulin analogue produced in a specialized laboratory strain of </a:t>
            </a:r>
            <a:r>
              <a:rPr lang="en-US" sz="1800" dirty="0" err="1"/>
              <a:t>Escherischia</a:t>
            </a:r>
            <a:r>
              <a:rPr lang="en-US" sz="1800" dirty="0"/>
              <a:t> coli. Plasmid DNA transfected into the bacteria encodes for an analogue of human insulin that has a lysine at </a:t>
            </a:r>
            <a:r>
              <a:rPr lang="en-US" sz="1800" dirty="0" err="1"/>
              <a:t>residuce</a:t>
            </a:r>
            <a:r>
              <a:rPr lang="en-US" sz="1800" dirty="0"/>
              <a:t> B28 and </a:t>
            </a:r>
            <a:r>
              <a:rPr lang="en-US" sz="1800" dirty="0" err="1"/>
              <a:t>proline</a:t>
            </a:r>
            <a:r>
              <a:rPr lang="en-US" sz="1800" dirty="0"/>
              <a:t> at B29; these residues are reversed in endogenous human insulin. Reversal of these amino acid residues produces a rapid-acting insulin analogue. FDA approved on 1996. </a:t>
            </a:r>
            <a:endParaRPr lang="en-US" sz="1800" dirty="0" smtClean="0"/>
          </a:p>
          <a:p>
            <a:pPr marL="114300" indent="0">
              <a:lnSpc>
                <a:spcPct val="150000"/>
              </a:lnSpc>
              <a:buNone/>
            </a:pPr>
            <a:r>
              <a:rPr lang="en-US" b="1" dirty="0"/>
              <a:t>Indication</a:t>
            </a:r>
            <a:r>
              <a:rPr lang="en-US" dirty="0"/>
              <a:t> </a:t>
            </a:r>
            <a:endParaRPr lang="en-US" dirty="0" smtClean="0"/>
          </a:p>
          <a:p>
            <a:pPr marL="114300" indent="0">
              <a:lnSpc>
                <a:spcPct val="150000"/>
              </a:lnSpc>
              <a:buNone/>
            </a:pPr>
            <a:r>
              <a:rPr lang="en-US" sz="1800" dirty="0"/>
              <a:t>For the treatment of Type 1 or 2 diabetes mellitus. To be used in conjunction with an intermediate or long-acting insulin except when used in a continuous insulin infusion pump. </a:t>
            </a:r>
            <a:endParaRPr lang="en-US" sz="1800" dirty="0"/>
          </a:p>
        </p:txBody>
      </p:sp>
    </p:spTree>
    <p:extLst>
      <p:ext uri="{BB962C8B-B14F-4D97-AF65-F5344CB8AC3E}">
        <p14:creationId xmlns:p14="http://schemas.microsoft.com/office/powerpoint/2010/main" val="2811260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8171" y="262787"/>
            <a:ext cx="7829029" cy="6138013"/>
          </a:xfrm>
        </p:spPr>
        <p:txBody>
          <a:bodyPr>
            <a:normAutofit/>
          </a:bodyPr>
          <a:lstStyle/>
          <a:p>
            <a:pPr marL="114300" indent="0">
              <a:buNone/>
            </a:pPr>
            <a:r>
              <a:rPr lang="en-US" b="1" dirty="0"/>
              <a:t>Pharmacodynamics</a:t>
            </a:r>
            <a:r>
              <a:rPr lang="en-US" dirty="0"/>
              <a:t> </a:t>
            </a:r>
            <a:endParaRPr lang="en-US" dirty="0" smtClean="0"/>
          </a:p>
          <a:p>
            <a:pPr marL="114300" indent="0">
              <a:buNone/>
            </a:pPr>
            <a:r>
              <a:rPr lang="en-US" sz="1900" dirty="0"/>
              <a:t>Insulin is a natural hormone produced by beta cells of the pancreas. In non-diabetic individuals, a basal level of insulin is supplemented with insulin spikes following meals. Increased insulin secretion following meals is responsible for the metabolic changes that occur as the body transitions from a </a:t>
            </a:r>
            <a:r>
              <a:rPr lang="en-US" sz="1900" dirty="0" err="1"/>
              <a:t>postabsorptive</a:t>
            </a:r>
            <a:r>
              <a:rPr lang="en-US" sz="1900" dirty="0"/>
              <a:t> to absorptive state. Insulin promotes cellular uptake of glucose, particularly in muscle and adipose tissues, promotes energy storage via glycogenesis, opposes catabolism of energy stores, increases DNA replication and protein synthesis by stimulating amino acid uptake by liver, muscle and adipose tissue, and modifies the activity of numerous enzymes involved in glycogen synthesis and glycolysis. Insulin also promotes growth and is required for the actions of growth hormone (e.g. protein synthesis, cell division, DNA synthesis). Insulin </a:t>
            </a:r>
            <a:r>
              <a:rPr lang="en-US" sz="1900" dirty="0" err="1"/>
              <a:t>lispro</a:t>
            </a:r>
            <a:r>
              <a:rPr lang="en-US" sz="1900" dirty="0"/>
              <a:t> is a rapid-acting insulin analogue used to mimic postprandial insulin spikes in diabetic individuals. The onset of action of insulin </a:t>
            </a:r>
            <a:r>
              <a:rPr lang="en-US" sz="1900" dirty="0" err="1"/>
              <a:t>lispro</a:t>
            </a:r>
            <a:r>
              <a:rPr lang="en-US" sz="1900" dirty="0"/>
              <a:t> is 10-15 minutes. Its activity peaks 60 minutes following subcutaneous injection and its duration of action is 4-5 hours. Compared to regular human insulin, insulin </a:t>
            </a:r>
            <a:r>
              <a:rPr lang="en-US" sz="1900" dirty="0" err="1"/>
              <a:t>lispro</a:t>
            </a:r>
            <a:r>
              <a:rPr lang="en-US" sz="1900" dirty="0"/>
              <a:t>  has a more rapid onset of action and a shorter duration of action. Insulin </a:t>
            </a:r>
            <a:r>
              <a:rPr lang="en-US" sz="1900" dirty="0" err="1"/>
              <a:t>lispro</a:t>
            </a:r>
            <a:r>
              <a:rPr lang="en-US" sz="1900" dirty="0"/>
              <a:t> is also shown to be equipotent to human insulin on a molar basis. </a:t>
            </a:r>
            <a:endParaRPr lang="en-US" sz="1900" dirty="0"/>
          </a:p>
        </p:txBody>
      </p:sp>
    </p:spTree>
    <p:extLst>
      <p:ext uri="{BB962C8B-B14F-4D97-AF65-F5344CB8AC3E}">
        <p14:creationId xmlns:p14="http://schemas.microsoft.com/office/powerpoint/2010/main" val="3559002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8974" y="277386"/>
            <a:ext cx="7858226" cy="6123414"/>
          </a:xfrm>
        </p:spPr>
        <p:txBody>
          <a:bodyPr>
            <a:normAutofit/>
          </a:bodyPr>
          <a:lstStyle/>
          <a:p>
            <a:pPr marL="114300" indent="0">
              <a:buNone/>
            </a:pPr>
            <a:r>
              <a:rPr lang="en-US" b="1" dirty="0"/>
              <a:t>Mechanism Of Action</a:t>
            </a:r>
            <a:r>
              <a:rPr lang="en-US" dirty="0"/>
              <a:t> </a:t>
            </a:r>
            <a:endParaRPr lang="en-US" dirty="0" smtClean="0"/>
          </a:p>
          <a:p>
            <a:pPr marL="114300" indent="0">
              <a:buNone/>
            </a:pPr>
            <a:r>
              <a:rPr lang="en-US" sz="1900" dirty="0"/>
              <a:t>Insulin </a:t>
            </a:r>
            <a:r>
              <a:rPr lang="en-US" sz="1900" dirty="0" err="1"/>
              <a:t>lispro</a:t>
            </a:r>
            <a:r>
              <a:rPr lang="en-US" sz="1900" dirty="0"/>
              <a:t> binds to the insulin receptor (IR), a </a:t>
            </a:r>
            <a:r>
              <a:rPr lang="en-US" sz="1900" dirty="0" err="1"/>
              <a:t>heterotetrameric</a:t>
            </a:r>
            <a:r>
              <a:rPr lang="en-US" sz="1900" dirty="0"/>
              <a:t> protein consisting of two extracellular alpha units and two </a:t>
            </a:r>
            <a:r>
              <a:rPr lang="en-US" sz="1900" dirty="0" err="1"/>
              <a:t>transmembrane</a:t>
            </a:r>
            <a:r>
              <a:rPr lang="en-US" sz="1900" dirty="0"/>
              <a:t> beta units. The binding of insulin to the alpha subunit of IR stimulates the tyrosine kinase activity intrinsic to the beta subunit of the receptor. The bound receptor </a:t>
            </a:r>
            <a:r>
              <a:rPr lang="en-US" sz="1900" dirty="0" err="1"/>
              <a:t>autophosphorylates</a:t>
            </a:r>
            <a:r>
              <a:rPr lang="en-US" sz="1900" dirty="0"/>
              <a:t> and phosphorylates numerous intracellular substrates such as insulin receptor substrates (IRS) proteins, </a:t>
            </a:r>
            <a:r>
              <a:rPr lang="en-US" sz="1900" dirty="0" err="1"/>
              <a:t>Cbl</a:t>
            </a:r>
            <a:r>
              <a:rPr lang="en-US" sz="1900" dirty="0"/>
              <a:t>, APS, </a:t>
            </a:r>
            <a:r>
              <a:rPr lang="en-US" sz="1900" dirty="0" err="1"/>
              <a:t>Shc</a:t>
            </a:r>
            <a:r>
              <a:rPr lang="en-US" sz="1900" dirty="0"/>
              <a:t> and Gab 1. Activation of these proteins leads to the activation of downstream signaling molecules including PI3 kinase and </a:t>
            </a:r>
            <a:r>
              <a:rPr lang="en-US" sz="1900" dirty="0" err="1"/>
              <a:t>Akt</a:t>
            </a:r>
            <a:r>
              <a:rPr lang="en-US" sz="1900" dirty="0"/>
              <a:t>. </a:t>
            </a:r>
            <a:r>
              <a:rPr lang="en-US" sz="1900" dirty="0" err="1"/>
              <a:t>Akt</a:t>
            </a:r>
            <a:r>
              <a:rPr lang="en-US" sz="1900" dirty="0"/>
              <a:t> regulates the activity of glucose transporter 4 (GLUT4) and protein kinase C (PKC), both of which play critical roles in metabolism and catabolism. In humans, insulin is stored in the form of </a:t>
            </a:r>
            <a:r>
              <a:rPr lang="en-US" sz="1900" dirty="0" err="1"/>
              <a:t>hexamers</a:t>
            </a:r>
            <a:r>
              <a:rPr lang="en-US" sz="1900" dirty="0"/>
              <a:t>; however, only insulin monomers are able to interact with IR. Reversal of the </a:t>
            </a:r>
            <a:r>
              <a:rPr lang="en-US" sz="1900" dirty="0" err="1"/>
              <a:t>proline</a:t>
            </a:r>
            <a:r>
              <a:rPr lang="en-US" sz="1900" dirty="0"/>
              <a:t> and lysine residues at positions B28 and B29 of native insulin eliminates hydrophobic interactions and weakens some of the hydrogen bonds that contribute to the stability of the insulin dimers that comprise insulin </a:t>
            </a:r>
            <a:r>
              <a:rPr lang="en-US" sz="1900" dirty="0" err="1"/>
              <a:t>hexamers</a:t>
            </a:r>
            <a:r>
              <a:rPr lang="en-US" sz="1900" dirty="0"/>
              <a:t>. </a:t>
            </a:r>
            <a:r>
              <a:rPr lang="en-US" sz="1900" dirty="0" err="1"/>
              <a:t>Hexamers</a:t>
            </a:r>
            <a:r>
              <a:rPr lang="en-US" sz="1900" dirty="0"/>
              <a:t> of insulin </a:t>
            </a:r>
            <a:r>
              <a:rPr lang="en-US" sz="1900" dirty="0" err="1"/>
              <a:t>lispro</a:t>
            </a:r>
            <a:r>
              <a:rPr lang="en-US" sz="1900" dirty="0"/>
              <a:t> are produced in the presence of zinc and &amp;</a:t>
            </a:r>
            <a:r>
              <a:rPr lang="en-US" sz="1900" dirty="0" err="1"/>
              <a:t>lt;i&amp;gt;m&amp;lt</a:t>
            </a:r>
            <a:r>
              <a:rPr lang="en-US" sz="1900" dirty="0"/>
              <a:t>;/</a:t>
            </a:r>
            <a:r>
              <a:rPr lang="en-US" sz="1900" dirty="0" err="1"/>
              <a:t>i&amp;gt</a:t>
            </a:r>
            <a:r>
              <a:rPr lang="en-US" sz="1900" dirty="0"/>
              <a:t>;-cresol. These weakly associated </a:t>
            </a:r>
            <a:r>
              <a:rPr lang="en-US" sz="1900" dirty="0" err="1"/>
              <a:t>hexamers</a:t>
            </a:r>
            <a:r>
              <a:rPr lang="en-US" sz="1900" dirty="0"/>
              <a:t> quickly dissociate upon subcutaneous injection and are absorbed as monomers through vascular endothelial cells. These properties give insulin </a:t>
            </a:r>
            <a:r>
              <a:rPr lang="en-US" sz="1900" dirty="0" err="1"/>
              <a:t>lispro</a:t>
            </a:r>
            <a:r>
              <a:rPr lang="en-US" sz="1900" dirty="0"/>
              <a:t> its fast-acting properties. </a:t>
            </a:r>
            <a:endParaRPr lang="en-US" sz="1900" dirty="0"/>
          </a:p>
        </p:txBody>
      </p:sp>
    </p:spTree>
    <p:extLst>
      <p:ext uri="{BB962C8B-B14F-4D97-AF65-F5344CB8AC3E}">
        <p14:creationId xmlns:p14="http://schemas.microsoft.com/office/powerpoint/2010/main" val="2771337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8171" y="218989"/>
            <a:ext cx="7829029" cy="6181811"/>
          </a:xfrm>
        </p:spPr>
        <p:txBody>
          <a:bodyPr/>
          <a:lstStyle/>
          <a:p>
            <a:pPr marL="114300" indent="0">
              <a:buNone/>
            </a:pPr>
            <a:r>
              <a:rPr lang="en-US" b="1" dirty="0"/>
              <a:t>Toxicity</a:t>
            </a:r>
            <a:r>
              <a:rPr lang="en-US" dirty="0"/>
              <a:t> </a:t>
            </a:r>
            <a:endParaRPr lang="en-US" dirty="0" smtClean="0"/>
          </a:p>
          <a:p>
            <a:pPr marL="114300" indent="0">
              <a:buNone/>
            </a:pPr>
            <a:r>
              <a:rPr lang="en-US" sz="1800" dirty="0"/>
              <a:t>Inappropriately high dosages relative to food intake and/or energy expenditure may result in severe and sometimes prolonged and life-threatening hypoglycemia. Neurogenic (autonomic) signs and symptoms of hypoglycemia include trembling, palpitations, sweating, anxiety, hunger, nausea and tingling. </a:t>
            </a:r>
            <a:r>
              <a:rPr lang="en-US" sz="1800" dirty="0" err="1"/>
              <a:t>Neuroglycopenic</a:t>
            </a:r>
            <a:r>
              <a:rPr lang="en-US" sz="1800" dirty="0"/>
              <a:t> signs and symptoms of hypoglycemia include difficulty concentrating, lethargy/weakness, confusion, drowsiness, vision changes, difficulty speaking, headache, and dizziness. Mild hypoglycemia is characterized by the presence of autonomic symptoms. Moderate hypoglycemia is characterized by the presence of autonomic and </a:t>
            </a:r>
            <a:r>
              <a:rPr lang="en-US" sz="1800" dirty="0" err="1"/>
              <a:t>neuroglycopenic</a:t>
            </a:r>
            <a:r>
              <a:rPr lang="en-US" sz="1800" dirty="0"/>
              <a:t> symptoms. Individuals may become unconscious in severe cases of hypoglycemia. Rare cases of </a:t>
            </a:r>
            <a:r>
              <a:rPr lang="en-US" sz="1800" dirty="0" err="1"/>
              <a:t>lipoatrophy</a:t>
            </a:r>
            <a:r>
              <a:rPr lang="en-US" sz="1800" dirty="0"/>
              <a:t> or </a:t>
            </a:r>
            <a:r>
              <a:rPr lang="en-US" sz="1800" dirty="0" err="1"/>
              <a:t>lipohypertrophy</a:t>
            </a:r>
            <a:r>
              <a:rPr lang="en-US" sz="1800" dirty="0"/>
              <a:t> reactions have been observed. </a:t>
            </a:r>
            <a:endParaRPr lang="en-US" sz="1800" dirty="0" smtClean="0"/>
          </a:p>
          <a:p>
            <a:pPr marL="114300" indent="0">
              <a:buNone/>
            </a:pPr>
            <a:r>
              <a:rPr lang="en-US" b="1" dirty="0"/>
              <a:t>Metabolism</a:t>
            </a:r>
            <a:r>
              <a:rPr lang="en-US" dirty="0"/>
              <a:t> </a:t>
            </a:r>
            <a:endParaRPr lang="en-US" dirty="0" smtClean="0"/>
          </a:p>
          <a:p>
            <a:pPr marL="114300" indent="0">
              <a:buNone/>
            </a:pPr>
            <a:r>
              <a:rPr lang="en-US" sz="1800" dirty="0"/>
              <a:t>Insulin is predominantly cleared by metabolic degradation via a receptor-mediated process.</a:t>
            </a:r>
            <a:r>
              <a:rPr lang="en-US" sz="1800" dirty="0"/>
              <a:t> </a:t>
            </a:r>
          </a:p>
        </p:txBody>
      </p:sp>
    </p:spTree>
    <p:extLst>
      <p:ext uri="{BB962C8B-B14F-4D97-AF65-F5344CB8AC3E}">
        <p14:creationId xmlns:p14="http://schemas.microsoft.com/office/powerpoint/2010/main" val="3363738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9778" y="189790"/>
            <a:ext cx="7887422" cy="6211010"/>
          </a:xfrm>
        </p:spPr>
        <p:txBody>
          <a:bodyPr/>
          <a:lstStyle/>
          <a:p>
            <a:pPr marL="114300" indent="0">
              <a:buNone/>
            </a:pPr>
            <a:r>
              <a:rPr lang="en-US" b="1" dirty="0"/>
              <a:t>Absorption</a:t>
            </a:r>
            <a:r>
              <a:rPr lang="en-US" dirty="0"/>
              <a:t> </a:t>
            </a:r>
            <a:endParaRPr lang="en-US" dirty="0" smtClean="0"/>
          </a:p>
          <a:p>
            <a:pPr marL="114300" indent="0">
              <a:buNone/>
            </a:pPr>
            <a:r>
              <a:rPr lang="en-US" sz="1800" dirty="0"/>
              <a:t>Rapidly absorbed following subcutaneous administration. It is also absorbed more quickly than regular human insulin. Peak serum levels occur 30-90 minutes after injection in healthy subjects. Absorption also differs depending on the site of injection. After insulin </a:t>
            </a:r>
            <a:r>
              <a:rPr lang="en-US" sz="1800" dirty="0" err="1"/>
              <a:t>lispro</a:t>
            </a:r>
            <a:r>
              <a:rPr lang="en-US" sz="1800" dirty="0"/>
              <a:t> was administered in the abdomen, serum drug levels were higher and the duration of action was slightly shorter than after deltoid or thigh administration</a:t>
            </a:r>
            <a:r>
              <a:rPr lang="en-US" sz="1800" dirty="0" smtClean="0"/>
              <a:t>. Bioavailability</a:t>
            </a:r>
            <a:r>
              <a:rPr lang="en-US" sz="1800" dirty="0"/>
              <a:t>, 0.1 - 0.2 unit/kg = 55% - 77%. </a:t>
            </a:r>
            <a:endParaRPr lang="en-US" sz="1800" dirty="0" smtClean="0"/>
          </a:p>
          <a:p>
            <a:pPr marL="114300" indent="0">
              <a:buNone/>
            </a:pPr>
            <a:r>
              <a:rPr lang="en-US" b="1" dirty="0"/>
              <a:t>Volume of Distribution</a:t>
            </a:r>
            <a:r>
              <a:rPr lang="en-US" dirty="0"/>
              <a:t> </a:t>
            </a:r>
            <a:r>
              <a:rPr lang="en-US" dirty="0" smtClean="0"/>
              <a:t>:</a:t>
            </a:r>
          </a:p>
          <a:p>
            <a:pPr marL="114300" indent="0">
              <a:buNone/>
            </a:pPr>
            <a:r>
              <a:rPr lang="en-US" sz="1800" dirty="0"/>
              <a:t>When administered intravenously as bolus injections of 0.1 and 0.2 U/kg dose in two separate groups of healthy subjects, the mean volume of distribution of insulin </a:t>
            </a:r>
            <a:r>
              <a:rPr lang="en-US" sz="1800" dirty="0" err="1"/>
              <a:t>lispro</a:t>
            </a:r>
            <a:r>
              <a:rPr lang="en-US" sz="1800" dirty="0"/>
              <a:t> appeared to decrease with increase in dose (1.55 and 0.72 L/kg, respectively). </a:t>
            </a:r>
            <a:endParaRPr lang="en-US" sz="1800" dirty="0" smtClean="0"/>
          </a:p>
          <a:p>
            <a:pPr marL="114300" indent="0">
              <a:buNone/>
            </a:pPr>
            <a:r>
              <a:rPr lang="en-US" b="1" dirty="0"/>
              <a:t>Clearance</a:t>
            </a:r>
            <a:r>
              <a:rPr lang="en-US" dirty="0"/>
              <a:t> </a:t>
            </a:r>
            <a:endParaRPr lang="en-US" dirty="0" smtClean="0"/>
          </a:p>
          <a:p>
            <a:pPr marL="114300" indent="0">
              <a:buNone/>
            </a:pPr>
            <a:r>
              <a:rPr lang="en-US" sz="1800" dirty="0"/>
              <a:t>Clearance is dose dependent. When a dose of 0.1 unit/kg and 0.2 unit/kg were administered intravenously, the mean clearance was 21.0 mL/min/kg and 9.6 mL/min/kg respectively. </a:t>
            </a:r>
            <a:endParaRPr lang="en-US" sz="1800" dirty="0" smtClean="0"/>
          </a:p>
          <a:p>
            <a:pPr marL="114300" indent="0">
              <a:buNone/>
            </a:pPr>
            <a:r>
              <a:rPr lang="en-US" b="1" dirty="0"/>
              <a:t>Categories</a:t>
            </a:r>
            <a:r>
              <a:rPr lang="en-US" dirty="0"/>
              <a:t> </a:t>
            </a:r>
            <a:endParaRPr lang="en-US" dirty="0" smtClean="0"/>
          </a:p>
          <a:p>
            <a:pPr marL="114300" indent="0">
              <a:buNone/>
            </a:pPr>
            <a:r>
              <a:rPr lang="en-US" sz="1800" dirty="0"/>
              <a:t>Hypoglycemic Agents      and </a:t>
            </a:r>
            <a:r>
              <a:rPr lang="en-US" sz="1800" dirty="0" err="1"/>
              <a:t>Antidiabetic</a:t>
            </a:r>
            <a:r>
              <a:rPr lang="en-US" sz="1800" dirty="0"/>
              <a:t> Agents </a:t>
            </a:r>
            <a:endParaRPr lang="en-US" sz="1800" dirty="0"/>
          </a:p>
        </p:txBody>
      </p:sp>
    </p:spTree>
    <p:extLst>
      <p:ext uri="{BB962C8B-B14F-4D97-AF65-F5344CB8AC3E}">
        <p14:creationId xmlns:p14="http://schemas.microsoft.com/office/powerpoint/2010/main" val="1747016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5983" y="160592"/>
            <a:ext cx="7931217" cy="6240208"/>
          </a:xfrm>
        </p:spPr>
        <p:txBody>
          <a:bodyPr>
            <a:normAutofit fontScale="92500"/>
          </a:bodyPr>
          <a:lstStyle/>
          <a:p>
            <a:pPr marL="114300" indent="0">
              <a:buNone/>
            </a:pPr>
            <a:r>
              <a:rPr lang="en-US" b="1" dirty="0"/>
              <a:t>Affected Organism</a:t>
            </a:r>
            <a:r>
              <a:rPr lang="en-US" dirty="0"/>
              <a:t> </a:t>
            </a:r>
            <a:endParaRPr lang="en-US" dirty="0" smtClean="0"/>
          </a:p>
          <a:p>
            <a:pPr marL="114300" indent="0">
              <a:buNone/>
            </a:pPr>
            <a:r>
              <a:rPr lang="en-US" sz="1800" dirty="0"/>
              <a:t>Humans and other mammals</a:t>
            </a:r>
            <a:r>
              <a:rPr lang="en-US" sz="1800" dirty="0"/>
              <a:t> </a:t>
            </a:r>
            <a:endParaRPr lang="en-US" sz="1800" dirty="0" smtClean="0"/>
          </a:p>
          <a:p>
            <a:pPr marL="114300" indent="0">
              <a:buNone/>
            </a:pPr>
            <a:r>
              <a:rPr lang="en-US" b="1" dirty="0"/>
              <a:t>Patents</a:t>
            </a:r>
            <a:r>
              <a:rPr lang="en-US" dirty="0"/>
              <a:t> </a:t>
            </a:r>
            <a:r>
              <a:rPr lang="en-US" dirty="0" smtClean="0"/>
              <a:t>:</a:t>
            </a:r>
          </a:p>
          <a:p>
            <a:pPr marL="114300" indent="0">
              <a:buNone/>
            </a:pPr>
            <a:r>
              <a:rPr lang="en-US" sz="1800" dirty="0" smtClean="0"/>
              <a:t>Country		Patent Number	Approved		Expires </a:t>
            </a:r>
            <a:r>
              <a:rPr lang="en-US" sz="1800" dirty="0"/>
              <a:t>(estimated</a:t>
            </a:r>
            <a:r>
              <a:rPr lang="en-US" sz="1800" dirty="0" smtClean="0"/>
              <a:t>)</a:t>
            </a:r>
          </a:p>
          <a:p>
            <a:pPr marL="114300" indent="0">
              <a:buNone/>
            </a:pPr>
            <a:r>
              <a:rPr lang="en-US" sz="1800" dirty="0" smtClean="0"/>
              <a:t>Canada		2151564		2003</a:t>
            </a:r>
            <a:r>
              <a:rPr lang="en-US" sz="1800" dirty="0"/>
              <a:t>-02-</a:t>
            </a:r>
            <a:r>
              <a:rPr lang="en-US" sz="1800" dirty="0" smtClean="0"/>
              <a:t>11	2015</a:t>
            </a:r>
            <a:r>
              <a:rPr lang="en-US" sz="1800" dirty="0"/>
              <a:t>-06-</a:t>
            </a:r>
            <a:r>
              <a:rPr lang="en-US" sz="1800" dirty="0" smtClean="0"/>
              <a:t>12</a:t>
            </a:r>
          </a:p>
          <a:p>
            <a:pPr marL="114300" indent="0">
              <a:buNone/>
            </a:pPr>
            <a:r>
              <a:rPr lang="en-US" sz="1800" dirty="0" smtClean="0"/>
              <a:t>Canada		2151560		2000</a:t>
            </a:r>
            <a:r>
              <a:rPr lang="en-US" sz="1800" dirty="0"/>
              <a:t>-05-</a:t>
            </a:r>
            <a:r>
              <a:rPr lang="en-US" sz="1800" dirty="0" smtClean="0"/>
              <a:t>09	2015</a:t>
            </a:r>
            <a:r>
              <a:rPr lang="en-US" sz="1800" dirty="0"/>
              <a:t>-06-</a:t>
            </a:r>
            <a:r>
              <a:rPr lang="en-US" sz="1800" dirty="0" smtClean="0"/>
              <a:t>12</a:t>
            </a:r>
          </a:p>
          <a:p>
            <a:pPr marL="114300" indent="0">
              <a:buNone/>
            </a:pPr>
            <a:r>
              <a:rPr lang="en-US" sz="1800" dirty="0" smtClean="0"/>
              <a:t>United States	5474978		1994</a:t>
            </a:r>
            <a:r>
              <a:rPr lang="en-US" sz="1800" dirty="0"/>
              <a:t>-06-</a:t>
            </a:r>
            <a:r>
              <a:rPr lang="en-US" sz="1800" dirty="0" smtClean="0"/>
              <a:t>16	2014</a:t>
            </a:r>
            <a:r>
              <a:rPr lang="en-US" sz="1800" dirty="0"/>
              <a:t>-06-</a:t>
            </a:r>
            <a:r>
              <a:rPr lang="en-US" sz="1800" dirty="0" smtClean="0"/>
              <a:t>16</a:t>
            </a:r>
          </a:p>
          <a:p>
            <a:pPr marL="114300" indent="0">
              <a:buNone/>
            </a:pPr>
            <a:r>
              <a:rPr lang="en-US" sz="1800" dirty="0" smtClean="0"/>
              <a:t>United States	5514646		1993</a:t>
            </a:r>
            <a:r>
              <a:rPr lang="en-US" sz="1800" dirty="0"/>
              <a:t>-05-</a:t>
            </a:r>
            <a:r>
              <a:rPr lang="en-US" sz="1800" dirty="0" smtClean="0"/>
              <a:t>07	2013</a:t>
            </a:r>
            <a:r>
              <a:rPr lang="en-US" sz="1800" dirty="0"/>
              <a:t>-05-</a:t>
            </a:r>
            <a:r>
              <a:rPr lang="en-US" sz="1800" dirty="0" smtClean="0"/>
              <a:t>07</a:t>
            </a:r>
          </a:p>
          <a:p>
            <a:pPr marL="114300" indent="0">
              <a:buNone/>
            </a:pPr>
            <a:r>
              <a:rPr lang="en-US" b="1" dirty="0"/>
              <a:t>Food interaction</a:t>
            </a:r>
            <a:r>
              <a:rPr lang="en-US" dirty="0"/>
              <a:t> </a:t>
            </a:r>
            <a:endParaRPr lang="en-US" dirty="0" smtClean="0"/>
          </a:p>
          <a:p>
            <a:pPr marL="114300" indent="0">
              <a:buNone/>
            </a:pPr>
            <a:r>
              <a:rPr lang="en-US" sz="1800" dirty="0"/>
              <a:t>Inject </a:t>
            </a:r>
            <a:r>
              <a:rPr lang="en-US" sz="1800" dirty="0" err="1"/>
              <a:t>subcutaneuosly</a:t>
            </a:r>
            <a:r>
              <a:rPr lang="en-US" sz="1800" dirty="0"/>
              <a:t> 15 minutes before meal</a:t>
            </a:r>
            <a:r>
              <a:rPr lang="en-US" sz="1800" dirty="0"/>
              <a:t> </a:t>
            </a:r>
            <a:endParaRPr lang="en-US" sz="1800" dirty="0" smtClean="0"/>
          </a:p>
          <a:p>
            <a:pPr marL="114300" indent="0">
              <a:buNone/>
            </a:pPr>
            <a:r>
              <a:rPr lang="en-US" b="1" dirty="0"/>
              <a:t>Drug interaction</a:t>
            </a:r>
            <a:r>
              <a:rPr lang="en-US" dirty="0"/>
              <a:t> </a:t>
            </a:r>
          </a:p>
          <a:p>
            <a:pPr marL="114300" indent="0">
              <a:buNone/>
            </a:pPr>
            <a:r>
              <a:rPr lang="en-US" sz="1800" dirty="0" smtClean="0">
                <a:hlinkClick r:id="rId2"/>
              </a:rPr>
              <a:t>Acebutolol</a:t>
            </a:r>
            <a:r>
              <a:rPr lang="en-US" sz="1800" dirty="0" smtClean="0"/>
              <a:t> : The </a:t>
            </a:r>
            <a:r>
              <a:rPr lang="en-US" sz="1800" dirty="0"/>
              <a:t>beta-blocker, </a:t>
            </a:r>
            <a:r>
              <a:rPr lang="en-US" sz="1800" dirty="0" err="1"/>
              <a:t>acebutolol</a:t>
            </a:r>
            <a:r>
              <a:rPr lang="en-US" sz="1800" dirty="0"/>
              <a:t>, may decrease symptoms of hypoglycemia.</a:t>
            </a:r>
          </a:p>
          <a:p>
            <a:pPr marL="114300" indent="0">
              <a:buNone/>
            </a:pPr>
            <a:r>
              <a:rPr lang="en-US" sz="1800" dirty="0" smtClean="0">
                <a:hlinkClick r:id="rId3"/>
              </a:rPr>
              <a:t>Atenolol</a:t>
            </a:r>
            <a:r>
              <a:rPr lang="en-US" sz="1800" dirty="0" smtClean="0"/>
              <a:t> : The </a:t>
            </a:r>
            <a:r>
              <a:rPr lang="en-US" sz="1800" dirty="0"/>
              <a:t>beta-blocker, atenolol, may decrease symptoms of hypoglycemia.</a:t>
            </a:r>
          </a:p>
          <a:p>
            <a:pPr marL="114300" indent="0">
              <a:buNone/>
            </a:pPr>
            <a:r>
              <a:rPr lang="en-US" sz="1800" dirty="0" smtClean="0">
                <a:hlinkClick r:id="rId4"/>
              </a:rPr>
              <a:t>Bisoprolol</a:t>
            </a:r>
            <a:r>
              <a:rPr lang="en-US" sz="1800" dirty="0" smtClean="0"/>
              <a:t> : The </a:t>
            </a:r>
            <a:r>
              <a:rPr lang="en-US" sz="1800" dirty="0"/>
              <a:t>beta-blocker, </a:t>
            </a:r>
            <a:r>
              <a:rPr lang="en-US" sz="1800" dirty="0" err="1"/>
              <a:t>bisoprolol</a:t>
            </a:r>
            <a:r>
              <a:rPr lang="en-US" sz="1800" dirty="0"/>
              <a:t>, may decrease symptoms of hypoglycemia.</a:t>
            </a:r>
          </a:p>
          <a:p>
            <a:pPr marL="114300" indent="0">
              <a:buNone/>
            </a:pPr>
            <a:r>
              <a:rPr lang="en-US" sz="1800" dirty="0" smtClean="0">
                <a:hlinkClick r:id="rId5"/>
              </a:rPr>
              <a:t>Carvedilol</a:t>
            </a:r>
            <a:r>
              <a:rPr lang="en-US" sz="1800" dirty="0" smtClean="0"/>
              <a:t> : The </a:t>
            </a:r>
            <a:r>
              <a:rPr lang="en-US" sz="1800" dirty="0"/>
              <a:t>beta-blocker, </a:t>
            </a:r>
            <a:r>
              <a:rPr lang="en-US" sz="1800" dirty="0" err="1"/>
              <a:t>carvedilol</a:t>
            </a:r>
            <a:r>
              <a:rPr lang="en-US" sz="1800" dirty="0"/>
              <a:t>, may decrease symptoms of hypoglycemia.</a:t>
            </a:r>
          </a:p>
          <a:p>
            <a:pPr marL="114300" indent="0">
              <a:buNone/>
            </a:pPr>
            <a:r>
              <a:rPr lang="en-US" sz="1800" dirty="0" smtClean="0">
                <a:hlinkClick r:id="rId6"/>
              </a:rPr>
              <a:t>Dextropropoxyphene</a:t>
            </a:r>
            <a:r>
              <a:rPr lang="en-US" sz="1800" dirty="0" smtClean="0"/>
              <a:t> : Concomitant </a:t>
            </a:r>
            <a:r>
              <a:rPr lang="en-US" sz="1800" dirty="0"/>
              <a:t>therapy with drugs that may increase the blood-glucose-lowering effect of insulin </a:t>
            </a:r>
            <a:r>
              <a:rPr lang="en-US" sz="1800" dirty="0" err="1"/>
              <a:t>lispro</a:t>
            </a:r>
            <a:r>
              <a:rPr lang="en-US" sz="1800" dirty="0"/>
              <a:t> and thus the chance of hypoglycemia should be monitored closely.</a:t>
            </a:r>
          </a:p>
          <a:p>
            <a:pPr marL="114300" indent="0">
              <a:buNone/>
            </a:pPr>
            <a:endParaRPr lang="en-US" sz="1800" dirty="0"/>
          </a:p>
        </p:txBody>
      </p:sp>
    </p:spTree>
    <p:extLst>
      <p:ext uri="{BB962C8B-B14F-4D97-AF65-F5344CB8AC3E}">
        <p14:creationId xmlns:p14="http://schemas.microsoft.com/office/powerpoint/2010/main" val="1772992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0581" y="291985"/>
            <a:ext cx="7916619" cy="6108815"/>
          </a:xfrm>
        </p:spPr>
        <p:txBody>
          <a:bodyPr>
            <a:noAutofit/>
          </a:bodyPr>
          <a:lstStyle/>
          <a:p>
            <a:pPr marL="114300" indent="0">
              <a:buNone/>
            </a:pPr>
            <a:r>
              <a:rPr lang="en-US" sz="1400" dirty="0" smtClean="0">
                <a:hlinkClick r:id="rId2"/>
              </a:rPr>
              <a:t>Disopyramide</a:t>
            </a:r>
            <a:r>
              <a:rPr lang="en-US" sz="1400" dirty="0" smtClean="0"/>
              <a:t> : Concomitant </a:t>
            </a:r>
            <a:r>
              <a:rPr lang="en-US" sz="1400" dirty="0"/>
              <a:t>therapy with drugs that may increase the blood-glucose-lowering effect of insulin </a:t>
            </a:r>
            <a:r>
              <a:rPr lang="en-US" sz="1400" dirty="0" err="1"/>
              <a:t>lispro</a:t>
            </a:r>
            <a:r>
              <a:rPr lang="en-US" sz="1400" dirty="0"/>
              <a:t> and thus the chance of hypoglycemia should be monitored closely</a:t>
            </a:r>
            <a:r>
              <a:rPr lang="en-US" sz="1400" dirty="0" smtClean="0"/>
              <a:t>.</a:t>
            </a:r>
          </a:p>
          <a:p>
            <a:pPr marL="114300" indent="0">
              <a:buNone/>
            </a:pPr>
            <a:r>
              <a:rPr lang="en-US" sz="1400" dirty="0" smtClean="0"/>
              <a:t> </a:t>
            </a:r>
            <a:r>
              <a:rPr lang="en-US" sz="1400" dirty="0" smtClean="0">
                <a:hlinkClick r:id="rId3"/>
              </a:rPr>
              <a:t>Enalapril</a:t>
            </a:r>
            <a:r>
              <a:rPr lang="en-US" sz="1400" dirty="0" smtClean="0"/>
              <a:t> : Concomitant </a:t>
            </a:r>
            <a:r>
              <a:rPr lang="en-US" sz="1400" dirty="0"/>
              <a:t>therapy with ACE inhibitors may increase the blood-glucose-lowering effect of insulin </a:t>
            </a:r>
            <a:r>
              <a:rPr lang="en-US" sz="1400" dirty="0" err="1"/>
              <a:t>lispro</a:t>
            </a:r>
            <a:r>
              <a:rPr lang="en-US" sz="1400" dirty="0"/>
              <a:t> and thus the chance of hypoglycemia should be monitored closely. </a:t>
            </a:r>
            <a:endParaRPr lang="en-US" sz="1400" dirty="0" smtClean="0"/>
          </a:p>
          <a:p>
            <a:pPr marL="114300" indent="0">
              <a:buNone/>
            </a:pPr>
            <a:r>
              <a:rPr lang="en-US" sz="1400" dirty="0" smtClean="0">
                <a:hlinkClick r:id="rId4"/>
              </a:rPr>
              <a:t>Epinephrine</a:t>
            </a:r>
            <a:r>
              <a:rPr lang="en-US" sz="1400" dirty="0" smtClean="0"/>
              <a:t> : Concomitant </a:t>
            </a:r>
            <a:r>
              <a:rPr lang="en-US" sz="1400" dirty="0"/>
              <a:t>therapy with sympathomimetic agents may reduce the blood-glucose-lowering effect of insulin </a:t>
            </a:r>
            <a:r>
              <a:rPr lang="en-US" sz="1400" dirty="0" err="1"/>
              <a:t>lispro</a:t>
            </a:r>
            <a:r>
              <a:rPr lang="en-US" sz="1400" dirty="0"/>
              <a:t>. </a:t>
            </a:r>
            <a:endParaRPr lang="en-US" sz="1400" dirty="0" smtClean="0"/>
          </a:p>
          <a:p>
            <a:pPr marL="114300" indent="0">
              <a:buNone/>
            </a:pPr>
            <a:r>
              <a:rPr lang="en-US" sz="1400" dirty="0" smtClean="0">
                <a:hlinkClick r:id="rId5"/>
              </a:rPr>
              <a:t>Esmolol</a:t>
            </a:r>
            <a:r>
              <a:rPr lang="en-US" sz="1400" dirty="0" smtClean="0"/>
              <a:t> : The </a:t>
            </a:r>
            <a:r>
              <a:rPr lang="en-US" sz="1400" dirty="0"/>
              <a:t>beta-blocker, </a:t>
            </a:r>
            <a:r>
              <a:rPr lang="en-US" sz="1400" dirty="0" err="1"/>
              <a:t>esmolol</a:t>
            </a:r>
            <a:r>
              <a:rPr lang="en-US" sz="1400" dirty="0"/>
              <a:t>, may decrease symptoms of hypoglycemia</a:t>
            </a:r>
            <a:r>
              <a:rPr lang="en-US" sz="1400" dirty="0" smtClean="0"/>
              <a:t>.</a:t>
            </a:r>
            <a:endParaRPr lang="en-US" sz="1400" dirty="0" smtClean="0">
              <a:hlinkClick r:id="rId6"/>
            </a:endParaRPr>
          </a:p>
          <a:p>
            <a:pPr marL="114300" indent="0">
              <a:buNone/>
            </a:pPr>
            <a:r>
              <a:rPr lang="en-US" sz="1400" dirty="0" smtClean="0">
                <a:hlinkClick r:id="rId6"/>
              </a:rPr>
              <a:t>Nofibrate</a:t>
            </a:r>
            <a:r>
              <a:rPr lang="en-US" sz="1400" dirty="0" smtClean="0"/>
              <a:t> : Concomitant </a:t>
            </a:r>
            <a:r>
              <a:rPr lang="en-US" sz="1400" dirty="0"/>
              <a:t>therapy with drugs that may increase the blood-glucose-lowering effect of insulin </a:t>
            </a:r>
            <a:r>
              <a:rPr lang="en-US" sz="1400" dirty="0" err="1"/>
              <a:t>lispro</a:t>
            </a:r>
            <a:r>
              <a:rPr lang="en-US" sz="1400" dirty="0"/>
              <a:t> and thus the chance of hypoglycemia should be monitored closely</a:t>
            </a:r>
            <a:r>
              <a:rPr lang="en-US" sz="1400" dirty="0" smtClean="0"/>
              <a:t>.</a:t>
            </a:r>
          </a:p>
          <a:p>
            <a:pPr marL="114300" indent="0">
              <a:buNone/>
            </a:pPr>
            <a:r>
              <a:rPr lang="en-US" sz="1400" dirty="0" smtClean="0"/>
              <a:t> </a:t>
            </a:r>
            <a:r>
              <a:rPr lang="en-US" sz="1400" dirty="0" smtClean="0">
                <a:hlinkClick r:id="rId7"/>
              </a:rPr>
              <a:t>Fluoxetine</a:t>
            </a:r>
            <a:r>
              <a:rPr lang="en-US" sz="1400" dirty="0" smtClean="0"/>
              <a:t> : Concomitant </a:t>
            </a:r>
            <a:r>
              <a:rPr lang="en-US" sz="1400" dirty="0"/>
              <a:t>therapy with drugs that may increase the blood-glucose-lowering effect of insulin </a:t>
            </a:r>
            <a:r>
              <a:rPr lang="en-US" sz="1400" dirty="0" err="1"/>
              <a:t>lispro</a:t>
            </a:r>
            <a:r>
              <a:rPr lang="en-US" sz="1400" dirty="0"/>
              <a:t> and thus the chance of hypoglycemia should be monitored closely. </a:t>
            </a:r>
            <a:r>
              <a:rPr lang="en-US" sz="1400" dirty="0" smtClean="0">
                <a:hlinkClick r:id="rId8"/>
              </a:rPr>
              <a:t>Hydrochlorothiazide</a:t>
            </a:r>
            <a:r>
              <a:rPr lang="en-US" sz="1400" dirty="0" smtClean="0"/>
              <a:t> : Concomitant </a:t>
            </a:r>
            <a:r>
              <a:rPr lang="en-US" sz="1400" dirty="0"/>
              <a:t>therapy with diuretics may reduce the blood-glucose-lowering effect of insulin </a:t>
            </a:r>
            <a:r>
              <a:rPr lang="en-US" sz="1400" dirty="0" err="1"/>
              <a:t>lispro</a:t>
            </a:r>
            <a:r>
              <a:rPr lang="en-US" sz="1400" dirty="0"/>
              <a:t>. </a:t>
            </a:r>
            <a:endParaRPr lang="en-US" sz="1400" dirty="0" smtClean="0"/>
          </a:p>
          <a:p>
            <a:pPr marL="114300" indent="0">
              <a:buNone/>
            </a:pPr>
            <a:r>
              <a:rPr lang="en-US" sz="1400" dirty="0" smtClean="0">
                <a:hlinkClick r:id="rId9"/>
              </a:rPr>
              <a:t>Losartan</a:t>
            </a:r>
            <a:r>
              <a:rPr lang="en-US" sz="1400" dirty="0" smtClean="0"/>
              <a:t> : Concomitant </a:t>
            </a:r>
            <a:r>
              <a:rPr lang="en-US" sz="1400" dirty="0"/>
              <a:t>therapy with angiotensin II receptor blockers may increase the blood-glucose-lowering effect of insulin </a:t>
            </a:r>
            <a:r>
              <a:rPr lang="en-US" sz="1400" dirty="0" err="1"/>
              <a:t>lispro</a:t>
            </a:r>
            <a:r>
              <a:rPr lang="en-US" sz="1400" dirty="0"/>
              <a:t> and thus the chance of hypoglycemia should be monitored closely</a:t>
            </a:r>
            <a:r>
              <a:rPr lang="en-US" sz="1400" dirty="0" smtClean="0"/>
              <a:t>.</a:t>
            </a:r>
          </a:p>
          <a:p>
            <a:pPr marL="114300" indent="0">
              <a:buNone/>
            </a:pPr>
            <a:r>
              <a:rPr lang="en-US" sz="1400" dirty="0" smtClean="0"/>
              <a:t> </a:t>
            </a:r>
            <a:r>
              <a:rPr lang="en-US" sz="1400" dirty="0" smtClean="0">
                <a:hlinkClick r:id="rId10"/>
              </a:rPr>
              <a:t>Octreotide</a:t>
            </a:r>
            <a:r>
              <a:rPr lang="en-US" sz="1400" dirty="0" smtClean="0"/>
              <a:t> : Concomitant </a:t>
            </a:r>
            <a:r>
              <a:rPr lang="en-US" sz="1400" dirty="0"/>
              <a:t>therapy with </a:t>
            </a:r>
            <a:r>
              <a:rPr lang="en-US" sz="1400" dirty="0" err="1"/>
              <a:t>somatostatin</a:t>
            </a:r>
            <a:r>
              <a:rPr lang="en-US" sz="1400" dirty="0"/>
              <a:t> analogs may increase the blood-glucose-lowering effect of insulin </a:t>
            </a:r>
            <a:r>
              <a:rPr lang="en-US" sz="1400" dirty="0" err="1"/>
              <a:t>lispro</a:t>
            </a:r>
            <a:r>
              <a:rPr lang="en-US" sz="1400" dirty="0"/>
              <a:t> and thus the chance of hypoglycemia should be monitored closely. </a:t>
            </a:r>
            <a:endParaRPr lang="en-US" sz="1400" dirty="0" smtClean="0"/>
          </a:p>
          <a:p>
            <a:pPr marL="114300" indent="0">
              <a:buNone/>
            </a:pPr>
            <a:r>
              <a:rPr lang="en-US" sz="1400" dirty="0" smtClean="0">
                <a:hlinkClick r:id="rId11"/>
              </a:rPr>
              <a:t>Pentoxifylline</a:t>
            </a:r>
            <a:r>
              <a:rPr lang="en-US" sz="1400" dirty="0" smtClean="0"/>
              <a:t> : Concomitant </a:t>
            </a:r>
            <a:r>
              <a:rPr lang="en-US" sz="1400" dirty="0"/>
              <a:t>therapy with drugs that may increase the blood-glucose-lowering effect of insulin </a:t>
            </a:r>
            <a:r>
              <a:rPr lang="en-US" sz="1400" dirty="0" err="1"/>
              <a:t>lispro</a:t>
            </a:r>
            <a:r>
              <a:rPr lang="en-US" sz="1400" dirty="0"/>
              <a:t> and thus the chance of hypoglycemia should be monitored closely</a:t>
            </a:r>
            <a:r>
              <a:rPr lang="en-US" sz="1400" dirty="0" smtClean="0"/>
              <a:t>.</a:t>
            </a:r>
          </a:p>
          <a:p>
            <a:pPr marL="114300" indent="0">
              <a:buNone/>
            </a:pPr>
            <a:r>
              <a:rPr lang="en-US" sz="1400" dirty="0" smtClean="0"/>
              <a:t> </a:t>
            </a:r>
            <a:r>
              <a:rPr lang="en-US" sz="1400" dirty="0" smtClean="0">
                <a:hlinkClick r:id="rId12"/>
              </a:rPr>
              <a:t>Pramlintide</a:t>
            </a:r>
            <a:r>
              <a:rPr lang="en-US" sz="1400" dirty="0" smtClean="0"/>
              <a:t> : Concomitant </a:t>
            </a:r>
            <a:r>
              <a:rPr lang="en-US" sz="1400" dirty="0"/>
              <a:t>therapy with drugs that may increase the blood-glucose-lowering effect of insulin </a:t>
            </a:r>
            <a:r>
              <a:rPr lang="en-US" sz="1400" dirty="0" err="1"/>
              <a:t>lispro</a:t>
            </a:r>
            <a:r>
              <a:rPr lang="en-US" sz="1400" dirty="0"/>
              <a:t> and thus the chance of hypoglycemia should be monitored closely</a:t>
            </a:r>
            <a:r>
              <a:rPr lang="en-US" sz="1400" dirty="0" smtClean="0"/>
              <a:t>.</a:t>
            </a:r>
          </a:p>
          <a:p>
            <a:pPr marL="114300" indent="0">
              <a:buNone/>
            </a:pPr>
            <a:r>
              <a:rPr lang="en-US" sz="1400" dirty="0" smtClean="0"/>
              <a:t> </a:t>
            </a:r>
            <a:r>
              <a:rPr lang="en-US" sz="1400" dirty="0" smtClean="0">
                <a:hlinkClick r:id="rId13"/>
              </a:rPr>
              <a:t>Prednisone</a:t>
            </a:r>
            <a:r>
              <a:rPr lang="en-US" sz="1400" dirty="0" smtClean="0"/>
              <a:t> : Concomitant </a:t>
            </a:r>
            <a:r>
              <a:rPr lang="en-US" sz="1400" dirty="0"/>
              <a:t>therapy with </a:t>
            </a:r>
            <a:r>
              <a:rPr lang="en-US" sz="1400" dirty="0" err="1"/>
              <a:t>corticosteriods</a:t>
            </a:r>
            <a:r>
              <a:rPr lang="en-US" sz="1400" dirty="0"/>
              <a:t> may reduce the blood-glucose-lowering effect of insulin </a:t>
            </a:r>
            <a:r>
              <a:rPr lang="en-US" sz="1400" dirty="0" err="1"/>
              <a:t>lispro</a:t>
            </a:r>
            <a:r>
              <a:rPr lang="en-US" sz="1400" dirty="0"/>
              <a:t>. </a:t>
            </a:r>
            <a:endParaRPr lang="en-US" sz="1400" dirty="0" smtClean="0"/>
          </a:p>
          <a:p>
            <a:pPr marL="114300" indent="0">
              <a:buNone/>
            </a:pPr>
            <a:r>
              <a:rPr lang="en-US" sz="1400" dirty="0" smtClean="0">
                <a:hlinkClick r:id="rId14"/>
              </a:rPr>
              <a:t>Ramipril</a:t>
            </a:r>
            <a:r>
              <a:rPr lang="en-US" sz="1400" dirty="0" smtClean="0"/>
              <a:t> : Concomitant </a:t>
            </a:r>
            <a:r>
              <a:rPr lang="en-US" sz="1400" dirty="0"/>
              <a:t>therapy with ACE inhibitors may increase the blood-glucose-lowering effect of insulin </a:t>
            </a:r>
            <a:r>
              <a:rPr lang="en-US" sz="1400" dirty="0" err="1"/>
              <a:t>lispro</a:t>
            </a:r>
            <a:r>
              <a:rPr lang="en-US" sz="1400" dirty="0"/>
              <a:t> and thus the chance of hypoglycemia should be monitored closely. </a:t>
            </a:r>
          </a:p>
        </p:txBody>
      </p:sp>
    </p:spTree>
    <p:extLst>
      <p:ext uri="{BB962C8B-B14F-4D97-AF65-F5344CB8AC3E}">
        <p14:creationId xmlns:p14="http://schemas.microsoft.com/office/powerpoint/2010/main" val="30860691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9778" y="364981"/>
            <a:ext cx="7887422" cy="6035819"/>
          </a:xfrm>
        </p:spPr>
        <p:txBody>
          <a:bodyPr/>
          <a:lstStyle/>
          <a:p>
            <a:pPr marL="114300" indent="0">
              <a:buNone/>
            </a:pPr>
            <a:r>
              <a:rPr lang="en-US" b="1" dirty="0"/>
              <a:t>Sequence</a:t>
            </a:r>
            <a:r>
              <a:rPr lang="en-US" dirty="0"/>
              <a:t> </a:t>
            </a:r>
            <a:endParaRPr lang="en-US" dirty="0" smtClean="0"/>
          </a:p>
          <a:p>
            <a:pPr marL="114300" indent="0">
              <a:buNone/>
            </a:pPr>
            <a:r>
              <a:rPr lang="en-US" sz="1800" dirty="0" smtClean="0"/>
              <a:t>A chain</a:t>
            </a:r>
          </a:p>
          <a:p>
            <a:pPr marL="114300" indent="0">
              <a:buNone/>
            </a:pPr>
            <a:r>
              <a:rPr lang="en-US" sz="1800" dirty="0" smtClean="0"/>
              <a:t>GIVEQCCTSICSLYQLENYCN</a:t>
            </a:r>
          </a:p>
          <a:p>
            <a:pPr marL="114300" indent="0">
              <a:buNone/>
            </a:pPr>
            <a:r>
              <a:rPr lang="en-US" sz="1800" dirty="0" smtClean="0"/>
              <a:t>B chain</a:t>
            </a:r>
          </a:p>
          <a:p>
            <a:pPr marL="114300" indent="0">
              <a:buNone/>
            </a:pPr>
            <a:r>
              <a:rPr lang="en-US" sz="1800" dirty="0" smtClean="0"/>
              <a:t>FVNQHLCGSHLVEALYLVCGERGFFYTKPT </a:t>
            </a:r>
          </a:p>
          <a:p>
            <a:pPr marL="114300" indent="0">
              <a:buNone/>
            </a:pPr>
            <a:r>
              <a:rPr lang="en-US" b="1" dirty="0"/>
              <a:t>Targets</a:t>
            </a:r>
            <a:r>
              <a:rPr lang="en-US" dirty="0"/>
              <a:t> </a:t>
            </a:r>
            <a:endParaRPr lang="en-US" dirty="0" smtClean="0"/>
          </a:p>
          <a:p>
            <a:pPr marL="114300" indent="0">
              <a:buNone/>
            </a:pPr>
            <a:r>
              <a:rPr lang="en-US" sz="1800" dirty="0"/>
              <a:t>Insulin </a:t>
            </a:r>
            <a:r>
              <a:rPr lang="en-US" sz="1800" dirty="0" err="1"/>
              <a:t>receptor,Insulin</a:t>
            </a:r>
            <a:r>
              <a:rPr lang="en-US" sz="1800" dirty="0"/>
              <a:t>-like growth factor 1 receptor</a:t>
            </a:r>
            <a:r>
              <a:rPr lang="en-US" sz="1800" dirty="0"/>
              <a:t> </a:t>
            </a:r>
          </a:p>
        </p:txBody>
      </p:sp>
    </p:spTree>
    <p:extLst>
      <p:ext uri="{BB962C8B-B14F-4D97-AF65-F5344CB8AC3E}">
        <p14:creationId xmlns:p14="http://schemas.microsoft.com/office/powerpoint/2010/main" val="20403926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18</TotalTime>
  <Words>1750</Words>
  <Application>Microsoft Macintosh PowerPoint</Application>
  <PresentationFormat>On-screen Show (4:3)</PresentationFormat>
  <Paragraphs>76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Adjacency</vt:lpstr>
      <vt:lpstr>Insulin Lispro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IMTECH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Insulin Lispro </dc:title>
  <dc:creator>bic2</dc:creator>
  <cp:lastModifiedBy>bic2</cp:lastModifiedBy>
  <cp:revision>2</cp:revision>
  <dcterms:created xsi:type="dcterms:W3CDTF">2015-01-12T07:29:55Z</dcterms:created>
  <dcterms:modified xsi:type="dcterms:W3CDTF">2015-01-12T07:48:35Z</dcterms:modified>
</cp:coreProperties>
</file>